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2"/>
  </p:notesMasterIdLst>
  <p:sldIdLst>
    <p:sldId id="256" r:id="rId2"/>
    <p:sldId id="258" r:id="rId3"/>
    <p:sldId id="261" r:id="rId4"/>
    <p:sldId id="292" r:id="rId5"/>
    <p:sldId id="293" r:id="rId6"/>
    <p:sldId id="294" r:id="rId7"/>
    <p:sldId id="295" r:id="rId8"/>
    <p:sldId id="296" r:id="rId9"/>
    <p:sldId id="297" r:id="rId10"/>
    <p:sldId id="285" r:id="rId11"/>
  </p:sldIdLst>
  <p:sldSz cx="9144000" cy="5143500" type="screen16x9"/>
  <p:notesSz cx="6858000" cy="9144000"/>
  <p:embeddedFontLst>
    <p:embeddedFont>
      <p:font typeface="Bebas Neue" panose="020B0606020202050201" pitchFamily="34" charset="77"/>
      <p:regular r:id="rId13"/>
    </p:embeddedFont>
    <p:embeddedFont>
      <p:font typeface="Inter" panose="02000503000000020004" pitchFamily="2" charset="0"/>
      <p:regular r:id="rId14"/>
      <p:bold r:id="rId15"/>
    </p:embeddedFont>
    <p:embeddedFont>
      <p:font typeface="Lexend Deca" pitchFamily="2" charset="77"/>
      <p:regular r:id="rId16"/>
      <p:bold r:id="rId17"/>
    </p:embeddedFont>
    <p:embeddedFont>
      <p:font typeface="verdana" panose="020B0604030504040204" pitchFamily="3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C4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B0A8199-A3C6-4761-8F8B-F0C5280E6CF8}">
  <a:tblStyle styleId="{8B0A8199-A3C6-4761-8F8B-F0C5280E6CF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2"/>
  </p:normalViewPr>
  <p:slideViewPr>
    <p:cSldViewPr snapToGrid="0">
      <p:cViewPr varScale="1">
        <p:scale>
          <a:sx n="120" d="100"/>
          <a:sy n="120" d="100"/>
        </p:scale>
        <p:origin x="200" y="5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https://d.docs.live.net/dcf0cbc7b084e7e9/Desktop/Documents/EXCELR/Project/Project/Bank%20Analyst.xlsb"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dcf0cbc7b084e7e9/Desktop/Documents/EXCELR/Project/Project/Bank%20Analyst.xlsb"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dcf0cbc7b084e7e9/Desktop/Documents/EXCELR/Project/Project/Bank%20Analyst.xlsb"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dcf0cbc7b084e7e9/Desktop/Documents/EXCELR/Project/Project/Bank%20Analyst.xlsb"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dcf0cbc7b084e7e9/Desktop/Documents/EXCELR/Project/Project/Bank%20Analyst.xlsb"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[Bank Analyst.xlsb]KPI'S-1!PivotTable2</c:name>
    <c:fmtId val="-1"/>
  </c:pivotSource>
  <c:chart>
    <c:title>
      <c:tx>
        <c:rich>
          <a:bodyPr rot="0" spcFirstLastPara="1" vertOverflow="ellipsis" vert="horz" wrap="square" anchor="ctr" anchorCtr="1"/>
          <a:lstStyle/>
          <a:p>
            <a:pPr>
              <a:defRPr sz="1080" b="1" i="0" u="none" strike="noStrike" kern="1200" cap="all" spc="100" normalizeH="0" baseline="0">
                <a:solidFill>
                  <a:schemeClr val="lt1"/>
                </a:solidFill>
                <a:latin typeface="+mn-lt"/>
                <a:ea typeface="+mn-ea"/>
                <a:cs typeface="+mn-cs"/>
              </a:defRPr>
            </a:pPr>
            <a:r>
              <a:rPr lang="en-IN"/>
              <a:t>Year wise loan amount Stats</a:t>
            </a:r>
          </a:p>
        </c:rich>
      </c:tx>
      <c:layout>
        <c:manualLayout>
          <c:xMode val="edge"/>
          <c:yMode val="edge"/>
          <c:x val="0.25151377952755904"/>
          <c:y val="0"/>
        </c:manualLayout>
      </c:layout>
      <c:overlay val="0"/>
      <c:spPr>
        <a:noFill/>
        <a:ln>
          <a:noFill/>
        </a:ln>
        <a:effectLst/>
      </c:spPr>
      <c:txPr>
        <a:bodyPr rot="0" spcFirstLastPara="1" vertOverflow="ellipsis" vert="horz" wrap="square" anchor="ctr" anchorCtr="1"/>
        <a:lstStyle/>
        <a:p>
          <a:pPr>
            <a:defRPr sz="1080" b="1" i="0" u="none" strike="noStrike" kern="1200" cap="all" spc="100" normalizeH="0" baseline="0">
              <a:solidFill>
                <a:schemeClr val="lt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5155312839701873"/>
          <c:y val="0.17964086569758475"/>
          <c:w val="0.83388380439246612"/>
          <c:h val="0.69683546344408276"/>
        </c:manualLayout>
      </c:layout>
      <c:barChart>
        <c:barDir val="col"/>
        <c:grouping val="clustered"/>
        <c:varyColors val="0"/>
        <c:ser>
          <c:idx val="0"/>
          <c:order val="0"/>
          <c:tx>
            <c:strRef>
              <c:f>'KPI''S-1'!$B$3</c:f>
              <c:strCache>
                <c:ptCount val="1"/>
                <c:pt idx="0">
                  <c:v>Total</c:v>
                </c:pt>
              </c:strCache>
            </c:strRef>
          </c:tx>
          <c:spPr>
            <a:pattFill prst="ltUpDiag">
              <a:fgClr>
                <a:schemeClr val="accent1"/>
              </a:fgClr>
              <a:bgClr>
                <a:schemeClr val="lt1"/>
              </a:bgClr>
            </a:pattFill>
            <a:ln>
              <a:noFill/>
            </a:ln>
            <a:effectLst/>
          </c:spPr>
          <c:invertIfNegative val="0"/>
          <c:cat>
            <c:strRef>
              <c:f>'KPI''S-1'!$A$4:$A$14</c:f>
              <c:strCache>
                <c:ptCount val="10"/>
                <c:pt idx="1">
                  <c:v>2008</c:v>
                </c:pt>
                <c:pt idx="2">
                  <c:v>2009</c:v>
                </c:pt>
                <c:pt idx="3">
                  <c:v>2010</c:v>
                </c:pt>
                <c:pt idx="4">
                  <c:v>2011</c:v>
                </c:pt>
                <c:pt idx="5">
                  <c:v>2012</c:v>
                </c:pt>
                <c:pt idx="6">
                  <c:v>2013</c:v>
                </c:pt>
                <c:pt idx="7">
                  <c:v>2014</c:v>
                </c:pt>
                <c:pt idx="8">
                  <c:v>2015</c:v>
                </c:pt>
                <c:pt idx="9">
                  <c:v>2016</c:v>
                </c:pt>
              </c:strCache>
            </c:strRef>
          </c:cat>
          <c:val>
            <c:numRef>
              <c:f>'KPI''S-1'!$B$4:$B$14</c:f>
              <c:numCache>
                <c:formatCode>General</c:formatCode>
                <c:ptCount val="10"/>
                <c:pt idx="0">
                  <c:v>589850</c:v>
                </c:pt>
                <c:pt idx="1">
                  <c:v>1367075</c:v>
                </c:pt>
                <c:pt idx="2">
                  <c:v>5609250</c:v>
                </c:pt>
                <c:pt idx="3">
                  <c:v>18219100</c:v>
                </c:pt>
                <c:pt idx="4">
                  <c:v>51358750</c:v>
                </c:pt>
                <c:pt idx="5">
                  <c:v>97293500</c:v>
                </c:pt>
                <c:pt idx="6">
                  <c:v>103897825</c:v>
                </c:pt>
                <c:pt idx="7">
                  <c:v>99388550</c:v>
                </c:pt>
                <c:pt idx="8">
                  <c:v>35185675</c:v>
                </c:pt>
                <c:pt idx="9">
                  <c:v>32693075</c:v>
                </c:pt>
              </c:numCache>
            </c:numRef>
          </c:val>
          <c:extLst>
            <c:ext xmlns:c16="http://schemas.microsoft.com/office/drawing/2014/chart" uri="{C3380CC4-5D6E-409C-BE32-E72D297353CC}">
              <c16:uniqueId val="{00000000-449B-4AE1-B6E0-070AB47088C5}"/>
            </c:ext>
          </c:extLst>
        </c:ser>
        <c:dLbls>
          <c:showLegendKey val="0"/>
          <c:showVal val="0"/>
          <c:showCatName val="0"/>
          <c:showSerName val="0"/>
          <c:showPercent val="0"/>
          <c:showBubbleSize val="0"/>
        </c:dLbls>
        <c:gapWidth val="269"/>
        <c:overlap val="-20"/>
        <c:axId val="350924992"/>
        <c:axId val="342676496"/>
      </c:barChart>
      <c:catAx>
        <c:axId val="350924992"/>
        <c:scaling>
          <c:orientation val="minMax"/>
        </c:scaling>
        <c:delete val="0"/>
        <c:axPos val="b"/>
        <c:majorGridlines>
          <c:spPr>
            <a:ln w="9525" cap="flat" cmpd="sng" algn="ctr">
              <a:solidFill>
                <a:schemeClr val="lt1">
                  <a:alpha val="25000"/>
                </a:schemeClr>
              </a:solidFill>
              <a:round/>
            </a:ln>
            <a:effectLst/>
          </c:spPr>
        </c:majorGridlines>
        <c:numFmt formatCode="General" sourceLinked="1"/>
        <c:majorTickMark val="none"/>
        <c:minorTickMark val="none"/>
        <c:tickLblPos val="nextTo"/>
        <c:spPr>
          <a:noFill/>
          <a:ln w="3175" cap="flat" cmpd="sng" algn="ctr">
            <a:solidFill>
              <a:schemeClr val="accent1">
                <a:lumMod val="60000"/>
                <a:lumOff val="40000"/>
              </a:schemeClr>
            </a:solidFill>
            <a:round/>
          </a:ln>
          <a:effectLst/>
        </c:spPr>
        <c:txPr>
          <a:bodyPr rot="-60000000" spcFirstLastPara="1" vertOverflow="ellipsis" vert="horz" wrap="square" anchor="ctr" anchorCtr="1"/>
          <a:lstStyle/>
          <a:p>
            <a:pPr>
              <a:defRPr sz="900" b="0" i="0" u="none" strike="noStrike" kern="1200" cap="all" spc="150" normalizeH="0" baseline="0">
                <a:solidFill>
                  <a:schemeClr val="lt1"/>
                </a:solidFill>
                <a:latin typeface="+mn-lt"/>
                <a:ea typeface="+mn-ea"/>
                <a:cs typeface="+mn-cs"/>
              </a:defRPr>
            </a:pPr>
            <a:endParaRPr lang="en-US"/>
          </a:p>
        </c:txPr>
        <c:crossAx val="342676496"/>
        <c:crosses val="autoZero"/>
        <c:auto val="1"/>
        <c:lblAlgn val="ctr"/>
        <c:lblOffset val="100"/>
        <c:noMultiLvlLbl val="0"/>
      </c:catAx>
      <c:valAx>
        <c:axId val="342676496"/>
        <c:scaling>
          <c:orientation val="minMax"/>
        </c:scaling>
        <c:delete val="0"/>
        <c:axPos val="l"/>
        <c:numFmt formatCode="0,,&quot; M&quot;"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solidFill>
                <a:latin typeface="+mn-lt"/>
                <a:ea typeface="+mn-ea"/>
                <a:cs typeface="+mn-cs"/>
              </a:defRPr>
            </a:pPr>
            <a:endParaRPr lang="en-US"/>
          </a:p>
        </c:txPr>
        <c:crossAx val="3509249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solidFill>
    <a:ln w="9525" cap="flat" cmpd="sng" algn="ctr">
      <a:solidFill>
        <a:schemeClr val="accent1"/>
      </a:solidFill>
      <a:round/>
    </a:ln>
    <a:effectLst/>
  </c:spPr>
  <c:txPr>
    <a:bodyPr/>
    <a:lstStyle/>
    <a:p>
      <a:pPr>
        <a:defRPr sz="900"/>
      </a:pPr>
      <a:endParaRPr lang="en-US"/>
    </a:p>
  </c:txPr>
  <c:externalData r:id="rId3">
    <c:autoUpdate val="0"/>
  </c:externalData>
  <c:extLst>
    <c:ext xmlns:c14="http://schemas.microsoft.com/office/drawing/2007/8/2/chart" uri="{781A3756-C4B2-4CAC-9D66-4F8BD8637D16}">
      <c14:pivotOptions>
        <c14:dropZoneFilter val="1"/>
        <c14:dropZoneCatego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[Bank Analyst.xlsb]KPI'S_2!PivotTable3</c:name>
    <c:fmtId val="-1"/>
  </c:pivotSource>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Grade and sub grade wise revol_bal</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solidFill>
            <a:schemeClr val="accent1"/>
          </a:soli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'KPI''S_2'!$B$3</c:f>
              <c:strCache>
                <c:ptCount val="1"/>
                <c:pt idx="0">
                  <c:v>Total</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'KPI''S_2'!$A$4:$A$39</c:f>
              <c:strCache>
                <c:ptCount val="35"/>
                <c:pt idx="0">
                  <c:v>A1</c:v>
                </c:pt>
                <c:pt idx="1">
                  <c:v>A2</c:v>
                </c:pt>
                <c:pt idx="2">
                  <c:v>A3</c:v>
                </c:pt>
                <c:pt idx="3">
                  <c:v>A4</c:v>
                </c:pt>
                <c:pt idx="4">
                  <c:v>A5</c:v>
                </c:pt>
                <c:pt idx="5">
                  <c:v>B1</c:v>
                </c:pt>
                <c:pt idx="6">
                  <c:v>B2</c:v>
                </c:pt>
                <c:pt idx="7">
                  <c:v>B3</c:v>
                </c:pt>
                <c:pt idx="8">
                  <c:v>B4</c:v>
                </c:pt>
                <c:pt idx="9">
                  <c:v>B5</c:v>
                </c:pt>
                <c:pt idx="10">
                  <c:v>C1</c:v>
                </c:pt>
                <c:pt idx="11">
                  <c:v>C2</c:v>
                </c:pt>
                <c:pt idx="12">
                  <c:v>C3</c:v>
                </c:pt>
                <c:pt idx="13">
                  <c:v>C4</c:v>
                </c:pt>
                <c:pt idx="14">
                  <c:v>C5</c:v>
                </c:pt>
                <c:pt idx="15">
                  <c:v>D1</c:v>
                </c:pt>
                <c:pt idx="16">
                  <c:v>D2</c:v>
                </c:pt>
                <c:pt idx="17">
                  <c:v>D3</c:v>
                </c:pt>
                <c:pt idx="18">
                  <c:v>D4</c:v>
                </c:pt>
                <c:pt idx="19">
                  <c:v>D5</c:v>
                </c:pt>
                <c:pt idx="20">
                  <c:v>E1</c:v>
                </c:pt>
                <c:pt idx="21">
                  <c:v>E2</c:v>
                </c:pt>
                <c:pt idx="22">
                  <c:v>E3</c:v>
                </c:pt>
                <c:pt idx="23">
                  <c:v>E4</c:v>
                </c:pt>
                <c:pt idx="24">
                  <c:v>E5</c:v>
                </c:pt>
                <c:pt idx="25">
                  <c:v>F1</c:v>
                </c:pt>
                <c:pt idx="26">
                  <c:v>F2</c:v>
                </c:pt>
                <c:pt idx="27">
                  <c:v>F3</c:v>
                </c:pt>
                <c:pt idx="28">
                  <c:v>F4</c:v>
                </c:pt>
                <c:pt idx="29">
                  <c:v>F5</c:v>
                </c:pt>
                <c:pt idx="30">
                  <c:v>G1</c:v>
                </c:pt>
                <c:pt idx="31">
                  <c:v>G2</c:v>
                </c:pt>
                <c:pt idx="32">
                  <c:v>G3</c:v>
                </c:pt>
                <c:pt idx="33">
                  <c:v>G4</c:v>
                </c:pt>
                <c:pt idx="34">
                  <c:v>G5</c:v>
                </c:pt>
              </c:strCache>
            </c:strRef>
          </c:cat>
          <c:val>
            <c:numRef>
              <c:f>'KPI''S_2'!$B$4:$B$39</c:f>
              <c:numCache>
                <c:formatCode>0,," M"</c:formatCode>
                <c:ptCount val="35"/>
                <c:pt idx="0">
                  <c:v>2678959</c:v>
                </c:pt>
                <c:pt idx="1">
                  <c:v>3255722</c:v>
                </c:pt>
                <c:pt idx="2">
                  <c:v>5872294</c:v>
                </c:pt>
                <c:pt idx="3">
                  <c:v>10665564</c:v>
                </c:pt>
                <c:pt idx="4">
                  <c:v>11591270</c:v>
                </c:pt>
                <c:pt idx="5">
                  <c:v>7006861</c:v>
                </c:pt>
                <c:pt idx="6">
                  <c:v>8692333</c:v>
                </c:pt>
                <c:pt idx="7">
                  <c:v>16181262</c:v>
                </c:pt>
                <c:pt idx="8">
                  <c:v>14116782</c:v>
                </c:pt>
                <c:pt idx="9">
                  <c:v>15640468</c:v>
                </c:pt>
                <c:pt idx="10">
                  <c:v>12363067</c:v>
                </c:pt>
                <c:pt idx="11">
                  <c:v>11698922</c:v>
                </c:pt>
                <c:pt idx="12">
                  <c:v>8676904</c:v>
                </c:pt>
                <c:pt idx="13">
                  <c:v>6581574</c:v>
                </c:pt>
                <c:pt idx="14">
                  <c:v>6305565</c:v>
                </c:pt>
                <c:pt idx="15">
                  <c:v>4783202</c:v>
                </c:pt>
                <c:pt idx="16">
                  <c:v>8572761</c:v>
                </c:pt>
                <c:pt idx="17">
                  <c:v>7500793</c:v>
                </c:pt>
                <c:pt idx="18">
                  <c:v>7252987</c:v>
                </c:pt>
                <c:pt idx="19">
                  <c:v>7098149</c:v>
                </c:pt>
                <c:pt idx="20">
                  <c:v>6165498</c:v>
                </c:pt>
                <c:pt idx="21">
                  <c:v>6097503</c:v>
                </c:pt>
                <c:pt idx="22">
                  <c:v>5414360</c:v>
                </c:pt>
                <c:pt idx="23">
                  <c:v>5597024</c:v>
                </c:pt>
                <c:pt idx="24">
                  <c:v>5187081</c:v>
                </c:pt>
                <c:pt idx="25">
                  <c:v>3498891</c:v>
                </c:pt>
                <c:pt idx="26">
                  <c:v>3194729</c:v>
                </c:pt>
                <c:pt idx="27">
                  <c:v>1852837</c:v>
                </c:pt>
                <c:pt idx="28">
                  <c:v>1753804</c:v>
                </c:pt>
                <c:pt idx="29">
                  <c:v>1341126</c:v>
                </c:pt>
                <c:pt idx="30">
                  <c:v>1268874</c:v>
                </c:pt>
                <c:pt idx="31">
                  <c:v>1244872</c:v>
                </c:pt>
                <c:pt idx="32">
                  <c:v>648817</c:v>
                </c:pt>
                <c:pt idx="33">
                  <c:v>1125261</c:v>
                </c:pt>
                <c:pt idx="34">
                  <c:v>452291</c:v>
                </c:pt>
              </c:numCache>
            </c:numRef>
          </c:val>
          <c:extLst>
            <c:ext xmlns:c16="http://schemas.microsoft.com/office/drawing/2014/chart" uri="{C3380CC4-5D6E-409C-BE32-E72D297353CC}">
              <c16:uniqueId val="{00000000-1EAC-45E5-B54D-6D72C49F37D5}"/>
            </c:ext>
          </c:extLst>
        </c:ser>
        <c:dLbls>
          <c:showLegendKey val="0"/>
          <c:showVal val="0"/>
          <c:showCatName val="0"/>
          <c:showSerName val="0"/>
          <c:showPercent val="0"/>
          <c:showBubbleSize val="0"/>
        </c:dLbls>
        <c:gapWidth val="115"/>
        <c:overlap val="-20"/>
        <c:axId val="145059439"/>
        <c:axId val="139825359"/>
      </c:barChart>
      <c:catAx>
        <c:axId val="145059439"/>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39825359"/>
        <c:crosses val="autoZero"/>
        <c:auto val="1"/>
        <c:lblAlgn val="ctr"/>
        <c:lblOffset val="100"/>
        <c:noMultiLvlLbl val="0"/>
      </c:catAx>
      <c:valAx>
        <c:axId val="139825359"/>
        <c:scaling>
          <c:orientation val="minMax"/>
        </c:scaling>
        <c:delete val="0"/>
        <c:axPos val="b"/>
        <c:majorGridlines>
          <c:spPr>
            <a:ln w="9525" cap="flat" cmpd="sng" algn="ctr">
              <a:solidFill>
                <a:schemeClr val="lt1">
                  <a:lumMod val="95000"/>
                  <a:alpha val="10000"/>
                </a:schemeClr>
              </a:solidFill>
              <a:round/>
            </a:ln>
            <a:effectLst/>
          </c:spPr>
        </c:majorGridlines>
        <c:numFmt formatCode="0,,&quot; M&quot;"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4505943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[Bank Analyst.xlsb]KPI'S_3!PivotTable4</c:name>
    <c:fmtId val="-1"/>
  </c:pivotSource>
  <c:chart>
    <c:title>
      <c:tx>
        <c:rich>
          <a:bodyPr rot="0" spcFirstLastPara="1" vertOverflow="ellipsis" vert="horz" wrap="square" anchor="ctr" anchorCtr="1"/>
          <a:lstStyle/>
          <a:p>
            <a:pPr>
              <a:defRPr sz="1000" b="1" i="0" u="none" strike="noStrike" kern="1200" baseline="0">
                <a:solidFill>
                  <a:schemeClr val="dk1">
                    <a:lumMod val="75000"/>
                    <a:lumOff val="25000"/>
                  </a:schemeClr>
                </a:solidFill>
                <a:latin typeface="+mn-lt"/>
                <a:ea typeface="+mn-ea"/>
                <a:cs typeface="+mn-cs"/>
              </a:defRPr>
            </a:pPr>
            <a:r>
              <a:rPr lang="en-IN" sz="1000" dirty="0"/>
              <a:t>Total Payment for Verified Status Vs Total Payment for Non Verified Status</a:t>
            </a:r>
          </a:p>
        </c:rich>
      </c:tx>
      <c:overlay val="0"/>
      <c:spPr>
        <a:noFill/>
        <a:ln>
          <a:noFill/>
        </a:ln>
        <a:effectLst/>
      </c:spPr>
      <c:txPr>
        <a:bodyPr rot="0" spcFirstLastPara="1" vertOverflow="ellipsis" vert="horz" wrap="square" anchor="ctr" anchorCtr="1"/>
        <a:lstStyle/>
        <a:p>
          <a:pPr>
            <a:defRPr sz="10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numFmt formatCode="0%" sourceLinked="0"/>
          <c:spPr>
            <a:gradFill>
              <a:gsLst>
                <a:gs pos="0">
                  <a:schemeClr val="accent1">
                    <a:lumMod val="5000"/>
                    <a:lumOff val="95000"/>
                  </a:schemeClr>
                </a:gs>
                <a:gs pos="80000">
                  <a:schemeClr val="bg2">
                    <a:lumMod val="85000"/>
                  </a:schemeClr>
                </a:gs>
                <a:gs pos="100000">
                  <a:schemeClr val="accent1">
                    <a:lumMod val="45000"/>
                    <a:lumOff val="55000"/>
                  </a:schemeClr>
                </a:gs>
                <a:gs pos="100000">
                  <a:schemeClr val="accent1">
                    <a:lumMod val="30000"/>
                    <a:lumOff val="70000"/>
                  </a:schemeClr>
                </a:gs>
              </a:gsLst>
              <a:lin ang="5400000" scaled="1"/>
            </a:gra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1"/>
          </a:solidFill>
          <a:ln>
            <a:noFill/>
          </a:ln>
          <a:effectLst/>
        </c:spPr>
      </c:pivotFmt>
      <c:pivotFmt>
        <c:idx val="2"/>
        <c:spPr>
          <a:solidFill>
            <a:schemeClr val="accent1"/>
          </a:solidFill>
          <a:ln>
            <a:noFill/>
          </a:ln>
          <a:effectLst/>
        </c:spPr>
      </c:pivotFmt>
      <c:pivotFmt>
        <c:idx val="3"/>
        <c:spPr>
          <a:solidFill>
            <a:schemeClr val="accent1"/>
          </a:solidFill>
          <a:ln>
            <a:noFill/>
          </a:ln>
          <a:effectLst/>
        </c:spPr>
      </c:pivotFmt>
      <c:pivotFmt>
        <c:idx val="4"/>
        <c:spPr>
          <a:solidFill>
            <a:schemeClr val="accent1"/>
          </a:solidFill>
          <a:ln>
            <a:noFill/>
          </a:ln>
          <a:effectLst/>
        </c:spPr>
        <c:marker>
          <c:symbol val="none"/>
        </c:marker>
        <c:dLbl>
          <c:idx val="0"/>
          <c:numFmt formatCode="0%" sourceLinked="0"/>
          <c:spPr>
            <a:gradFill>
              <a:gsLst>
                <a:gs pos="0">
                  <a:schemeClr val="accent1">
                    <a:lumMod val="5000"/>
                    <a:lumOff val="95000"/>
                  </a:schemeClr>
                </a:gs>
                <a:gs pos="80000">
                  <a:schemeClr val="bg2">
                    <a:lumMod val="85000"/>
                  </a:schemeClr>
                </a:gs>
                <a:gs pos="100000">
                  <a:schemeClr val="accent1">
                    <a:lumMod val="45000"/>
                    <a:lumOff val="55000"/>
                  </a:schemeClr>
                </a:gs>
                <a:gs pos="100000">
                  <a:schemeClr val="accent1">
                    <a:lumMod val="30000"/>
                    <a:lumOff val="70000"/>
                  </a:schemeClr>
                </a:gs>
              </a:gsLst>
              <a:lin ang="5400000" scaled="1"/>
            </a:gra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extLst>
        </c:dLbl>
      </c:pivotFmt>
      <c:pivotFmt>
        <c:idx val="5"/>
        <c:spPr>
          <a:solidFill>
            <a:schemeClr val="accent1"/>
          </a:solidFill>
          <a:ln>
            <a:noFill/>
          </a:ln>
          <a:effectLst/>
        </c:spPr>
      </c:pivotFmt>
      <c:pivotFmt>
        <c:idx val="6"/>
        <c:spPr>
          <a:solidFill>
            <a:schemeClr val="accent1"/>
          </a:solidFill>
          <a:ln>
            <a:noFill/>
          </a:ln>
          <a:effectLst/>
        </c:spPr>
      </c:pivotFmt>
      <c:pivotFmt>
        <c:idx val="7"/>
        <c:spPr>
          <a:solidFill>
            <a:schemeClr val="accent1"/>
          </a:solidFill>
          <a:ln>
            <a:noFill/>
          </a:ln>
          <a:effectLst/>
        </c:spPr>
      </c:pivotFmt>
      <c:pivotFmt>
        <c:idx val="8"/>
        <c:spPr>
          <a:solidFill>
            <a:schemeClr val="accent1"/>
          </a:solidFill>
          <a:ln>
            <a:noFill/>
          </a:ln>
          <a:effectLst/>
        </c:spPr>
        <c:marker>
          <c:symbol val="none"/>
        </c:marker>
        <c:dLbl>
          <c:idx val="0"/>
          <c:numFmt formatCode="0%" sourceLinked="0"/>
          <c:spPr>
            <a:gradFill>
              <a:gsLst>
                <a:gs pos="0">
                  <a:schemeClr val="accent1">
                    <a:lumMod val="5000"/>
                    <a:lumOff val="95000"/>
                  </a:schemeClr>
                </a:gs>
                <a:gs pos="80000">
                  <a:schemeClr val="bg2">
                    <a:lumMod val="85000"/>
                  </a:schemeClr>
                </a:gs>
                <a:gs pos="100000">
                  <a:schemeClr val="accent1">
                    <a:lumMod val="45000"/>
                    <a:lumOff val="55000"/>
                  </a:schemeClr>
                </a:gs>
                <a:gs pos="100000">
                  <a:schemeClr val="accent1">
                    <a:lumMod val="30000"/>
                    <a:lumOff val="70000"/>
                  </a:schemeClr>
                </a:gs>
              </a:gsLst>
              <a:lin ang="5400000" scaled="1"/>
            </a:gradFill>
            <a:ln>
              <a:noFill/>
            </a:ln>
            <a:effectLst/>
          </c:spPr>
          <c:txPr>
            <a:bodyPr rot="0" spcFirstLastPara="1" vertOverflow="ellipsis" vert="horz" wrap="square" anchor="ctr" anchorCtr="1"/>
            <a:lstStyle/>
            <a:p>
              <a:pPr>
                <a:defRPr sz="11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extLst>
        </c:dLbl>
      </c:pivotFmt>
      <c:pivotFmt>
        <c:idx val="9"/>
        <c:spPr>
          <a:solidFill>
            <a:schemeClr val="accent1"/>
          </a:solidFill>
          <a:ln>
            <a:noFill/>
          </a:ln>
          <a:effectLst/>
        </c:spPr>
      </c:pivotFmt>
      <c:pivotFmt>
        <c:idx val="10"/>
        <c:spPr>
          <a:solidFill>
            <a:schemeClr val="accent1"/>
          </a:solidFill>
          <a:ln>
            <a:noFill/>
          </a:ln>
          <a:effectLst/>
        </c:spPr>
      </c:pivotFmt>
      <c:pivotFmt>
        <c:idx val="11"/>
        <c:spPr>
          <a:solidFill>
            <a:schemeClr val="accent1"/>
          </a:solidFill>
          <a:ln>
            <a:noFill/>
          </a:ln>
          <a:effectLst/>
        </c:spPr>
      </c:pivotFmt>
      <c:pivotFmt>
        <c:idx val="12"/>
        <c:spPr>
          <a:solidFill>
            <a:schemeClr val="accent1"/>
          </a:solidFill>
          <a:ln>
            <a:noFill/>
          </a:ln>
          <a:effectLst/>
        </c:spPr>
      </c:pivotFmt>
      <c:pivotFmt>
        <c:idx val="13"/>
        <c:spPr>
          <a:solidFill>
            <a:schemeClr val="accent1"/>
          </a:solidFill>
          <a:ln>
            <a:noFill/>
          </a:ln>
          <a:effectLst/>
        </c:spPr>
        <c:marker>
          <c:symbol val="none"/>
        </c:marker>
        <c:dLbl>
          <c:idx val="0"/>
          <c:numFmt formatCode="0%" sourceLinked="0"/>
          <c:spPr>
            <a:gradFill>
              <a:gsLst>
                <a:gs pos="0">
                  <a:schemeClr val="accent1">
                    <a:lumMod val="5000"/>
                    <a:lumOff val="95000"/>
                  </a:schemeClr>
                </a:gs>
                <a:gs pos="80000">
                  <a:schemeClr val="bg2">
                    <a:lumMod val="85000"/>
                  </a:schemeClr>
                </a:gs>
                <a:gs pos="100000">
                  <a:schemeClr val="accent1">
                    <a:lumMod val="45000"/>
                    <a:lumOff val="55000"/>
                  </a:schemeClr>
                </a:gs>
                <a:gs pos="100000">
                  <a:schemeClr val="accent1">
                    <a:lumMod val="30000"/>
                    <a:lumOff val="70000"/>
                  </a:schemeClr>
                </a:gs>
              </a:gsLst>
              <a:lin ang="5400000" scaled="1"/>
            </a:gradFill>
            <a:ln>
              <a:noFill/>
            </a:ln>
            <a:effectLst/>
          </c:spPr>
          <c:txPr>
            <a:bodyPr rot="0" spcFirstLastPara="1" vertOverflow="ellipsis" vert="horz" wrap="square" anchor="ctr" anchorCtr="1"/>
            <a:lstStyle/>
            <a:p>
              <a:pPr>
                <a:defRPr sz="11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extLst>
        </c:dLbl>
      </c:pivotFmt>
      <c:pivotFmt>
        <c:idx val="14"/>
        <c:spPr>
          <a:solidFill>
            <a:schemeClr val="accent1"/>
          </a:solidFill>
          <a:ln>
            <a:noFill/>
          </a:ln>
          <a:effectLst/>
        </c:spPr>
      </c:pivotFmt>
      <c:pivotFmt>
        <c:idx val="15"/>
        <c:spPr>
          <a:solidFill>
            <a:schemeClr val="accent1"/>
          </a:solidFill>
          <a:ln>
            <a:noFill/>
          </a:ln>
          <a:effectLst/>
        </c:spPr>
      </c:pivotFmt>
      <c:pivotFmt>
        <c:idx val="16"/>
        <c:spPr>
          <a:solidFill>
            <a:schemeClr val="accent1"/>
          </a:solidFill>
          <a:ln>
            <a:noFill/>
          </a:ln>
          <a:effectLst/>
        </c:spPr>
      </c:pivotFmt>
      <c:pivotFmt>
        <c:idx val="17"/>
        <c:spPr>
          <a:solidFill>
            <a:schemeClr val="accent1"/>
          </a:solidFill>
          <a:ln>
            <a:noFill/>
          </a:ln>
          <a:effectLst/>
        </c:spPr>
        <c:marker>
          <c:symbol val="none"/>
        </c:marker>
        <c:dLbl>
          <c:idx val="0"/>
          <c:numFmt formatCode="0%" sourceLinked="0"/>
          <c:spPr>
            <a:gradFill>
              <a:gsLst>
                <a:gs pos="0">
                  <a:schemeClr val="accent1">
                    <a:lumMod val="5000"/>
                    <a:lumOff val="95000"/>
                  </a:schemeClr>
                </a:gs>
                <a:gs pos="80000">
                  <a:schemeClr val="bg2">
                    <a:lumMod val="85000"/>
                  </a:schemeClr>
                </a:gs>
                <a:gs pos="100000">
                  <a:schemeClr val="accent1">
                    <a:lumMod val="45000"/>
                    <a:lumOff val="55000"/>
                  </a:schemeClr>
                </a:gs>
                <a:gs pos="100000">
                  <a:schemeClr val="accent1">
                    <a:lumMod val="30000"/>
                    <a:lumOff val="70000"/>
                  </a:schemeClr>
                </a:gs>
              </a:gsLst>
              <a:lin ang="5400000" scaled="1"/>
            </a:gradFill>
            <a:ln>
              <a:noFill/>
            </a:ln>
            <a:effectLst/>
          </c:spPr>
          <c:txPr>
            <a:bodyPr rot="0" spcFirstLastPara="1" vertOverflow="ellipsis" vert="horz" wrap="square" anchor="ctr" anchorCtr="1"/>
            <a:lstStyle/>
            <a:p>
              <a:pPr>
                <a:defRPr sz="11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extLst>
        </c:dLbl>
      </c:pivotFmt>
      <c:pivotFmt>
        <c:idx val="18"/>
        <c:spPr>
          <a:solidFill>
            <a:schemeClr val="accent1"/>
          </a:solidFill>
          <a:ln>
            <a:noFill/>
          </a:ln>
          <a:effectLst/>
        </c:spPr>
      </c:pivotFmt>
      <c:pivotFmt>
        <c:idx val="19"/>
        <c:spPr>
          <a:solidFill>
            <a:schemeClr val="accent1"/>
          </a:solidFill>
          <a:ln>
            <a:noFill/>
          </a:ln>
          <a:effectLst/>
        </c:spPr>
      </c:pivotFmt>
      <c:pivotFmt>
        <c:idx val="20"/>
        <c:spPr>
          <a:solidFill>
            <a:schemeClr val="accent1"/>
          </a:solidFill>
          <a:ln>
            <a:noFill/>
          </a:ln>
          <a:effectLst/>
        </c:spPr>
      </c:pivotFmt>
    </c:pivotFmts>
    <c:plotArea>
      <c:layout/>
      <c:pieChart>
        <c:varyColors val="1"/>
        <c:ser>
          <c:idx val="0"/>
          <c:order val="0"/>
          <c:tx>
            <c:strRef>
              <c:f>'KPI''S_3'!$B$3</c:f>
              <c:strCache>
                <c:ptCount val="1"/>
                <c:pt idx="0">
                  <c:v>Total</c:v>
                </c:pt>
              </c:strCache>
            </c:strRef>
          </c:tx>
          <c:spPr>
            <a:solidFill>
              <a:schemeClr val="lt1"/>
            </a:solidFill>
            <a:ln w="25400" cap="flat" cmpd="sng" algn="ctr">
              <a:solidFill>
                <a:schemeClr val="dk1"/>
              </a:solidFill>
              <a:prstDash val="solid"/>
            </a:ln>
            <a:effectLst/>
          </c:spPr>
          <c:explosion val="1"/>
          <c:dPt>
            <c:idx val="0"/>
            <c:bubble3D val="0"/>
            <c:spPr>
              <a:solidFill>
                <a:schemeClr val="lt1"/>
              </a:solidFill>
              <a:ln w="25400" cap="flat" cmpd="sng" algn="ctr">
                <a:solidFill>
                  <a:schemeClr val="dk1"/>
                </a:solidFill>
                <a:prstDash val="solid"/>
              </a:ln>
              <a:effectLst/>
            </c:spPr>
            <c:extLst>
              <c:ext xmlns:c16="http://schemas.microsoft.com/office/drawing/2014/chart" uri="{C3380CC4-5D6E-409C-BE32-E72D297353CC}">
                <c16:uniqueId val="{00000001-4DC8-4829-9679-1C6608C242E9}"/>
              </c:ext>
            </c:extLst>
          </c:dPt>
          <c:dPt>
            <c:idx val="1"/>
            <c:bubble3D val="0"/>
            <c:spPr>
              <a:solidFill>
                <a:schemeClr val="lt1"/>
              </a:solidFill>
              <a:ln w="25400" cap="flat" cmpd="sng" algn="ctr">
                <a:solidFill>
                  <a:schemeClr val="dk1"/>
                </a:solidFill>
                <a:prstDash val="solid"/>
              </a:ln>
              <a:effectLst/>
            </c:spPr>
            <c:extLst>
              <c:ext xmlns:c16="http://schemas.microsoft.com/office/drawing/2014/chart" uri="{C3380CC4-5D6E-409C-BE32-E72D297353CC}">
                <c16:uniqueId val="{00000003-4DC8-4829-9679-1C6608C242E9}"/>
              </c:ext>
            </c:extLst>
          </c:dPt>
          <c:dPt>
            <c:idx val="2"/>
            <c:bubble3D val="0"/>
            <c:spPr>
              <a:solidFill>
                <a:schemeClr val="lt1"/>
              </a:solidFill>
              <a:ln w="25400" cap="flat" cmpd="sng" algn="ctr">
                <a:solidFill>
                  <a:schemeClr val="dk1"/>
                </a:solidFill>
                <a:prstDash val="solid"/>
              </a:ln>
              <a:effectLst/>
            </c:spPr>
            <c:extLst>
              <c:ext xmlns:c16="http://schemas.microsoft.com/office/drawing/2014/chart" uri="{C3380CC4-5D6E-409C-BE32-E72D297353CC}">
                <c16:uniqueId val="{00000005-4DC8-4829-9679-1C6608C242E9}"/>
              </c:ext>
            </c:extLst>
          </c:dPt>
          <c:dLbls>
            <c:numFmt formatCode="0%" sourceLinked="0"/>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'KPI''S_3'!$A$4:$A$7</c:f>
              <c:strCache>
                <c:ptCount val="3"/>
                <c:pt idx="0">
                  <c:v>Not Verified</c:v>
                </c:pt>
                <c:pt idx="1">
                  <c:v>Source Verified</c:v>
                </c:pt>
                <c:pt idx="2">
                  <c:v>Verified</c:v>
                </c:pt>
              </c:strCache>
            </c:strRef>
          </c:cat>
          <c:val>
            <c:numRef>
              <c:f>'KPI''S_3'!$B$4:$B$7</c:f>
              <c:numCache>
                <c:formatCode>General</c:formatCode>
                <c:ptCount val="3"/>
                <c:pt idx="0">
                  <c:v>153541418.21059895</c:v>
                </c:pt>
                <c:pt idx="1">
                  <c:v>109270668.2019521</c:v>
                </c:pt>
                <c:pt idx="2">
                  <c:v>219892307.5108363</c:v>
                </c:pt>
              </c:numCache>
            </c:numRef>
          </c:val>
          <c:extLst>
            <c:ext xmlns:c16="http://schemas.microsoft.com/office/drawing/2014/chart" uri="{C3380CC4-5D6E-409C-BE32-E72D297353CC}">
              <c16:uniqueId val="{00000006-B5A4-4AD3-9DF0-E717F78D162D}"/>
            </c:ext>
          </c:extLst>
        </c:ser>
        <c:dLbls>
          <c:dLblPos val="ctr"/>
          <c:showLegendKey val="0"/>
          <c:showVal val="1"/>
          <c:showCatName val="0"/>
          <c:showSerName val="0"/>
          <c:showPercent val="0"/>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[Bank Analyst.xlsb]KPI'S_4!PivotTable6</c:name>
    <c:fmtId val="-1"/>
  </c:pivotSource>
  <c:chart>
    <c:title>
      <c:tx>
        <c:rich>
          <a:bodyPr rot="0" spcFirstLastPara="1" vertOverflow="ellipsis" vert="horz" wrap="square" anchor="ctr" anchorCtr="1"/>
          <a:lstStyle/>
          <a:p>
            <a:pPr>
              <a:defRPr sz="1200" b="1" i="0" u="none" strike="noStrike" kern="1200" cap="none" spc="0" normalizeH="0" baseline="0">
                <a:solidFill>
                  <a:schemeClr val="dk1">
                    <a:lumMod val="50000"/>
                    <a:lumOff val="50000"/>
                  </a:schemeClr>
                </a:solidFill>
                <a:latin typeface="+mj-lt"/>
                <a:ea typeface="+mj-ea"/>
                <a:cs typeface="+mj-cs"/>
              </a:defRPr>
            </a:pPr>
            <a:r>
              <a:rPr lang="en-IN" sz="1200"/>
              <a:t>State wise and last_credit_pull_d wise loan status</a:t>
            </a:r>
          </a:p>
        </c:rich>
      </c:tx>
      <c:overlay val="0"/>
      <c:spPr>
        <a:noFill/>
        <a:ln>
          <a:noFill/>
        </a:ln>
        <a:effectLst/>
      </c:spPr>
      <c:txPr>
        <a:bodyPr rot="0" spcFirstLastPara="1" vertOverflow="ellipsis" vert="horz" wrap="square" anchor="ctr" anchorCtr="1"/>
        <a:lstStyle/>
        <a:p>
          <a:pPr>
            <a:defRPr sz="1200"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ivotFmts>
      <c:pivotFmt>
        <c:idx val="0"/>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8142985268062246E-2"/>
          <c:y val="0.15958060269902066"/>
          <c:w val="0.82376481443382521"/>
          <c:h val="0.73111111111111116"/>
        </c:manualLayout>
      </c:layout>
      <c:barChart>
        <c:barDir val="col"/>
        <c:grouping val="clustered"/>
        <c:varyColors val="0"/>
        <c:ser>
          <c:idx val="0"/>
          <c:order val="0"/>
          <c:tx>
            <c:strRef>
              <c:f>'KPI''S_4'!$B$3:$B$4</c:f>
              <c:strCache>
                <c:ptCount val="1"/>
                <c:pt idx="0">
                  <c:v>Charged Off</c:v>
                </c:pt>
              </c:strCache>
            </c:strRef>
          </c:tx>
          <c:spPr>
            <a:solidFill>
              <a:schemeClr val="accent2"/>
            </a:solidFill>
            <a:ln>
              <a:noFill/>
            </a:ln>
            <a:effectLst/>
          </c:spPr>
          <c:invertIfNegative val="0"/>
          <c:cat>
            <c:strRef>
              <c:f>'KPI''S_4'!$A$5:$A$16</c:f>
              <c:strCache>
                <c:ptCount val="11"/>
                <c:pt idx="1">
                  <c:v>2007</c:v>
                </c:pt>
                <c:pt idx="2">
                  <c:v>2008</c:v>
                </c:pt>
                <c:pt idx="3">
                  <c:v>2009</c:v>
                </c:pt>
                <c:pt idx="4">
                  <c:v>2010</c:v>
                </c:pt>
                <c:pt idx="5">
                  <c:v>2011</c:v>
                </c:pt>
                <c:pt idx="6">
                  <c:v>2012</c:v>
                </c:pt>
                <c:pt idx="7">
                  <c:v>2013</c:v>
                </c:pt>
                <c:pt idx="8">
                  <c:v>2014</c:v>
                </c:pt>
                <c:pt idx="9">
                  <c:v>2015</c:v>
                </c:pt>
                <c:pt idx="10">
                  <c:v>2016</c:v>
                </c:pt>
              </c:strCache>
            </c:strRef>
          </c:cat>
          <c:val>
            <c:numRef>
              <c:f>'KPI''S_4'!$B$5:$B$16</c:f>
              <c:numCache>
                <c:formatCode>General</c:formatCode>
                <c:ptCount val="11"/>
                <c:pt idx="0">
                  <c:v>5000</c:v>
                </c:pt>
                <c:pt idx="3">
                  <c:v>643400</c:v>
                </c:pt>
                <c:pt idx="4">
                  <c:v>1511375</c:v>
                </c:pt>
                <c:pt idx="5">
                  <c:v>3568450</c:v>
                </c:pt>
                <c:pt idx="6">
                  <c:v>9336900</c:v>
                </c:pt>
                <c:pt idx="7">
                  <c:v>11403975</c:v>
                </c:pt>
                <c:pt idx="8">
                  <c:v>7260050</c:v>
                </c:pt>
                <c:pt idx="9">
                  <c:v>4351275</c:v>
                </c:pt>
                <c:pt idx="10">
                  <c:v>30030950</c:v>
                </c:pt>
              </c:numCache>
            </c:numRef>
          </c:val>
          <c:extLst>
            <c:ext xmlns:c16="http://schemas.microsoft.com/office/drawing/2014/chart" uri="{C3380CC4-5D6E-409C-BE32-E72D297353CC}">
              <c16:uniqueId val="{00000000-86BB-44BE-B3A0-CFC8CAE3E46F}"/>
            </c:ext>
          </c:extLst>
        </c:ser>
        <c:ser>
          <c:idx val="1"/>
          <c:order val="1"/>
          <c:tx>
            <c:strRef>
              <c:f>'KPI''S_4'!$C$3:$C$4</c:f>
              <c:strCache>
                <c:ptCount val="1"/>
                <c:pt idx="0">
                  <c:v>Current</c:v>
                </c:pt>
              </c:strCache>
            </c:strRef>
          </c:tx>
          <c:spPr>
            <a:solidFill>
              <a:schemeClr val="accent4"/>
            </a:solidFill>
            <a:ln>
              <a:noFill/>
            </a:ln>
            <a:effectLst/>
          </c:spPr>
          <c:invertIfNegative val="0"/>
          <c:cat>
            <c:strRef>
              <c:f>'KPI''S_4'!$A$5:$A$16</c:f>
              <c:strCache>
                <c:ptCount val="11"/>
                <c:pt idx="1">
                  <c:v>2007</c:v>
                </c:pt>
                <c:pt idx="2">
                  <c:v>2008</c:v>
                </c:pt>
                <c:pt idx="3">
                  <c:v>2009</c:v>
                </c:pt>
                <c:pt idx="4">
                  <c:v>2010</c:v>
                </c:pt>
                <c:pt idx="5">
                  <c:v>2011</c:v>
                </c:pt>
                <c:pt idx="6">
                  <c:v>2012</c:v>
                </c:pt>
                <c:pt idx="7">
                  <c:v>2013</c:v>
                </c:pt>
                <c:pt idx="8">
                  <c:v>2014</c:v>
                </c:pt>
                <c:pt idx="9">
                  <c:v>2015</c:v>
                </c:pt>
                <c:pt idx="10">
                  <c:v>2016</c:v>
                </c:pt>
              </c:strCache>
            </c:strRef>
          </c:cat>
          <c:val>
            <c:numRef>
              <c:f>'KPI''S_4'!$C$5:$C$16</c:f>
              <c:numCache>
                <c:formatCode>General</c:formatCode>
                <c:ptCount val="11"/>
                <c:pt idx="7">
                  <c:v>21000</c:v>
                </c:pt>
                <c:pt idx="8">
                  <c:v>3000</c:v>
                </c:pt>
                <c:pt idx="9">
                  <c:v>101075</c:v>
                </c:pt>
                <c:pt idx="10">
                  <c:v>19316475</c:v>
                </c:pt>
              </c:numCache>
            </c:numRef>
          </c:val>
          <c:extLst>
            <c:ext xmlns:c16="http://schemas.microsoft.com/office/drawing/2014/chart" uri="{C3380CC4-5D6E-409C-BE32-E72D297353CC}">
              <c16:uniqueId val="{00000001-1B41-415D-8C00-B02E96A07423}"/>
            </c:ext>
          </c:extLst>
        </c:ser>
        <c:ser>
          <c:idx val="2"/>
          <c:order val="2"/>
          <c:tx>
            <c:strRef>
              <c:f>'KPI''S_4'!$D$3:$D$4</c:f>
              <c:strCache>
                <c:ptCount val="1"/>
                <c:pt idx="0">
                  <c:v>Fully Paid</c:v>
                </c:pt>
              </c:strCache>
            </c:strRef>
          </c:tx>
          <c:spPr>
            <a:solidFill>
              <a:schemeClr val="accent6"/>
            </a:solidFill>
            <a:ln>
              <a:noFill/>
            </a:ln>
            <a:effectLst/>
          </c:spPr>
          <c:invertIfNegative val="0"/>
          <c:cat>
            <c:strRef>
              <c:f>'KPI''S_4'!$A$5:$A$16</c:f>
              <c:strCache>
                <c:ptCount val="11"/>
                <c:pt idx="1">
                  <c:v>2007</c:v>
                </c:pt>
                <c:pt idx="2">
                  <c:v>2008</c:v>
                </c:pt>
                <c:pt idx="3">
                  <c:v>2009</c:v>
                </c:pt>
                <c:pt idx="4">
                  <c:v>2010</c:v>
                </c:pt>
                <c:pt idx="5">
                  <c:v>2011</c:v>
                </c:pt>
                <c:pt idx="6">
                  <c:v>2012</c:v>
                </c:pt>
                <c:pt idx="7">
                  <c:v>2013</c:v>
                </c:pt>
                <c:pt idx="8">
                  <c:v>2014</c:v>
                </c:pt>
                <c:pt idx="9">
                  <c:v>2015</c:v>
                </c:pt>
                <c:pt idx="10">
                  <c:v>2016</c:v>
                </c:pt>
              </c:strCache>
            </c:strRef>
          </c:cat>
          <c:val>
            <c:numRef>
              <c:f>'KPI''S_4'!$D$5:$D$16</c:f>
              <c:numCache>
                <c:formatCode>General</c:formatCode>
                <c:ptCount val="11"/>
                <c:pt idx="0">
                  <c:v>1000</c:v>
                </c:pt>
                <c:pt idx="1">
                  <c:v>364025</c:v>
                </c:pt>
                <c:pt idx="2">
                  <c:v>405525</c:v>
                </c:pt>
                <c:pt idx="3">
                  <c:v>1611025</c:v>
                </c:pt>
                <c:pt idx="4">
                  <c:v>6591800</c:v>
                </c:pt>
                <c:pt idx="5">
                  <c:v>18236250</c:v>
                </c:pt>
                <c:pt idx="6">
                  <c:v>35287950</c:v>
                </c:pt>
                <c:pt idx="7">
                  <c:v>45595550</c:v>
                </c:pt>
                <c:pt idx="8">
                  <c:v>58608800</c:v>
                </c:pt>
                <c:pt idx="9">
                  <c:v>57192725</c:v>
                </c:pt>
                <c:pt idx="10">
                  <c:v>134155075</c:v>
                </c:pt>
              </c:numCache>
            </c:numRef>
          </c:val>
          <c:extLst>
            <c:ext xmlns:c16="http://schemas.microsoft.com/office/drawing/2014/chart" uri="{C3380CC4-5D6E-409C-BE32-E72D297353CC}">
              <c16:uniqueId val="{00000002-1B41-415D-8C00-B02E96A07423}"/>
            </c:ext>
          </c:extLst>
        </c:ser>
        <c:dLbls>
          <c:showLegendKey val="0"/>
          <c:showVal val="0"/>
          <c:showCatName val="0"/>
          <c:showSerName val="0"/>
          <c:showPercent val="0"/>
          <c:showBubbleSize val="0"/>
        </c:dLbls>
        <c:gapWidth val="267"/>
        <c:overlap val="-43"/>
        <c:axId val="289657743"/>
        <c:axId val="139838255"/>
      </c:barChart>
      <c:catAx>
        <c:axId val="289657743"/>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800" b="0" i="0" u="none" strike="noStrike" kern="1200" cap="none" spc="0" normalizeH="0" baseline="0">
                <a:solidFill>
                  <a:schemeClr val="dk1">
                    <a:lumMod val="65000"/>
                    <a:lumOff val="35000"/>
                  </a:schemeClr>
                </a:solidFill>
                <a:latin typeface="+mn-lt"/>
                <a:ea typeface="+mn-ea"/>
                <a:cs typeface="+mn-cs"/>
              </a:defRPr>
            </a:pPr>
            <a:endParaRPr lang="en-US"/>
          </a:p>
        </c:txPr>
        <c:crossAx val="139838255"/>
        <c:crosses val="autoZero"/>
        <c:auto val="1"/>
        <c:lblAlgn val="ctr"/>
        <c:lblOffset val="100"/>
        <c:noMultiLvlLbl val="0"/>
      </c:catAx>
      <c:valAx>
        <c:axId val="139838255"/>
        <c:scaling>
          <c:orientation val="minMax"/>
        </c:scaling>
        <c:delete val="0"/>
        <c:axPos val="l"/>
        <c:majorGridlines>
          <c:spPr>
            <a:ln w="9525" cap="flat" cmpd="sng" algn="ctr">
              <a:solidFill>
                <a:schemeClr val="dk1">
                  <a:lumMod val="15000"/>
                  <a:lumOff val="85000"/>
                </a:schemeClr>
              </a:solidFill>
              <a:round/>
            </a:ln>
            <a:effectLst/>
          </c:spPr>
        </c:majorGridlines>
        <c:numFmt formatCode="0,,&quot; M&quot;"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dk1">
                    <a:lumMod val="65000"/>
                    <a:lumOff val="35000"/>
                  </a:schemeClr>
                </a:solidFill>
                <a:latin typeface="+mn-lt"/>
                <a:ea typeface="+mn-ea"/>
                <a:cs typeface="+mn-cs"/>
              </a:defRPr>
            </a:pPr>
            <a:endParaRPr lang="en-US"/>
          </a:p>
        </c:txPr>
        <c:crossAx val="289657743"/>
        <c:crosses val="autoZero"/>
        <c:crossBetween val="between"/>
      </c:valAx>
      <c:spPr>
        <a:pattFill prst="ltDnDiag">
          <a:fgClr>
            <a:schemeClr val="dk1">
              <a:lumMod val="15000"/>
              <a:lumOff val="85000"/>
            </a:schemeClr>
          </a:fgClr>
          <a:bgClr>
            <a:schemeClr val="lt1"/>
          </a:bgClr>
        </a:pattFill>
        <a:ln>
          <a:noFill/>
        </a:ln>
        <a:effectLst/>
      </c:spPr>
    </c:plotArea>
    <c:legend>
      <c:legendPos val="r"/>
      <c:layout>
        <c:manualLayout>
          <c:xMode val="edge"/>
          <c:yMode val="edge"/>
          <c:x val="0.89713346323724574"/>
          <c:y val="0.47055837595903843"/>
          <c:w val="0.10286663809798718"/>
          <c:h val="0.26164415351774739"/>
        </c:manualLayout>
      </c:layout>
      <c:overlay val="0"/>
      <c:spPr>
        <a:noFill/>
        <a:ln>
          <a:noFill/>
        </a:ln>
        <a:effectLst/>
      </c:spPr>
      <c:txPr>
        <a:bodyPr rot="0" spcFirstLastPara="1" vertOverflow="ellipsis" vert="horz" wrap="square" anchor="ctr" anchorCtr="1"/>
        <a:lstStyle/>
        <a:p>
          <a:pPr>
            <a:defRPr sz="600" b="1"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[Bank Analyst.xlsb]KPI'S_5!PivotTable7</c:name>
    <c:fmtId val="-1"/>
  </c:pivotSource>
  <c:chart>
    <c:title>
      <c:tx>
        <c:rich>
          <a:bodyPr rot="0" spcFirstLastPara="1" vertOverflow="ellipsis" vert="horz" wrap="square" anchor="ctr" anchorCtr="1"/>
          <a:lstStyle/>
          <a:p>
            <a:pPr>
              <a:defRPr sz="1995" b="1" i="0" u="none" strike="noStrike" kern="1200" cap="all" spc="100" normalizeH="0" baseline="0">
                <a:solidFill>
                  <a:schemeClr val="lt1"/>
                </a:solidFill>
                <a:latin typeface="+mn-lt"/>
                <a:ea typeface="+mn-ea"/>
                <a:cs typeface="+mn-cs"/>
              </a:defRPr>
            </a:pPr>
            <a:r>
              <a:rPr lang="en-IN"/>
              <a:t>Home ownership Vs last payment date stats</a:t>
            </a:r>
          </a:p>
        </c:rich>
      </c:tx>
      <c:overlay val="0"/>
      <c:spPr>
        <a:noFill/>
        <a:ln>
          <a:noFill/>
        </a:ln>
        <a:effectLst/>
      </c:spPr>
      <c:txPr>
        <a:bodyPr rot="0" spcFirstLastPara="1" vertOverflow="ellipsis" vert="horz" wrap="square" anchor="ctr" anchorCtr="1"/>
        <a:lstStyle/>
        <a:p>
          <a:pPr>
            <a:defRPr sz="1995" b="1" i="0" u="none" strike="noStrike" kern="1200" cap="all" spc="100" normalizeH="0" baseline="0">
              <a:solidFill>
                <a:schemeClr val="lt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'KPI''S_5'!$B$3</c:f>
              <c:strCache>
                <c:ptCount val="1"/>
                <c:pt idx="0">
                  <c:v>Total</c:v>
                </c:pt>
              </c:strCache>
            </c:strRef>
          </c:tx>
          <c:spPr>
            <a:pattFill prst="ltUpDiag">
              <a:fgClr>
                <a:schemeClr val="accent1"/>
              </a:fgClr>
              <a:bgClr>
                <a:schemeClr val="lt1"/>
              </a:bgClr>
            </a:pattFill>
            <a:ln>
              <a:noFill/>
            </a:ln>
            <a:effectLst/>
          </c:spPr>
          <c:invertIfNegative val="0"/>
          <c:cat>
            <c:strRef>
              <c:f>'KPI''S_5'!$A$4:$A$9</c:f>
              <c:strCache>
                <c:ptCount val="5"/>
                <c:pt idx="0">
                  <c:v>MORTGAGE</c:v>
                </c:pt>
                <c:pt idx="1">
                  <c:v>NONE</c:v>
                </c:pt>
                <c:pt idx="2">
                  <c:v>OTHER</c:v>
                </c:pt>
                <c:pt idx="3">
                  <c:v>OWN</c:v>
                </c:pt>
                <c:pt idx="4">
                  <c:v>RENT</c:v>
                </c:pt>
              </c:strCache>
            </c:strRef>
          </c:cat>
          <c:val>
            <c:numRef>
              <c:f>'KPI''S_5'!$B$4:$B$9</c:f>
              <c:numCache>
                <c:formatCode>General</c:formatCode>
                <c:ptCount val="5"/>
                <c:pt idx="0">
                  <c:v>56305545.809999913</c:v>
                </c:pt>
                <c:pt idx="1">
                  <c:v>533.15</c:v>
                </c:pt>
                <c:pt idx="2">
                  <c:v>173239.20000000004</c:v>
                </c:pt>
                <c:pt idx="3">
                  <c:v>8228967.4399999958</c:v>
                </c:pt>
                <c:pt idx="4">
                  <c:v>41686653.089999922</c:v>
                </c:pt>
              </c:numCache>
            </c:numRef>
          </c:val>
          <c:extLst>
            <c:ext xmlns:c16="http://schemas.microsoft.com/office/drawing/2014/chart" uri="{C3380CC4-5D6E-409C-BE32-E72D297353CC}">
              <c16:uniqueId val="{00000000-18D6-4005-851A-9B178C436A05}"/>
            </c:ext>
          </c:extLst>
        </c:ser>
        <c:dLbls>
          <c:showLegendKey val="0"/>
          <c:showVal val="0"/>
          <c:showCatName val="0"/>
          <c:showSerName val="0"/>
          <c:showPercent val="0"/>
          <c:showBubbleSize val="0"/>
        </c:dLbls>
        <c:gapWidth val="269"/>
        <c:overlap val="-20"/>
        <c:axId val="151843407"/>
        <c:axId val="259223215"/>
      </c:barChart>
      <c:catAx>
        <c:axId val="151843407"/>
        <c:scaling>
          <c:orientation val="minMax"/>
        </c:scaling>
        <c:delete val="0"/>
        <c:axPos val="l"/>
        <c:numFmt formatCode="General" sourceLinked="1"/>
        <c:majorTickMark val="none"/>
        <c:minorTickMark val="none"/>
        <c:tickLblPos val="nextTo"/>
        <c:spPr>
          <a:noFill/>
          <a:ln w="3175" cap="flat" cmpd="sng" algn="ctr">
            <a:solidFill>
              <a:schemeClr val="accent1">
                <a:lumMod val="60000"/>
                <a:lumOff val="40000"/>
              </a:schemeClr>
            </a:solidFill>
            <a:round/>
          </a:ln>
          <a:effectLst/>
        </c:spPr>
        <c:txPr>
          <a:bodyPr rot="-60000000" spcFirstLastPara="1" vertOverflow="ellipsis" vert="horz" wrap="square" anchor="ctr" anchorCtr="1"/>
          <a:lstStyle/>
          <a:p>
            <a:pPr>
              <a:defRPr sz="1064" b="0" i="0" u="none" strike="noStrike" kern="1200" cap="all" spc="150" normalizeH="0" baseline="0">
                <a:solidFill>
                  <a:schemeClr val="lt1"/>
                </a:solidFill>
                <a:latin typeface="+mn-lt"/>
                <a:ea typeface="+mn-ea"/>
                <a:cs typeface="+mn-cs"/>
              </a:defRPr>
            </a:pPr>
            <a:endParaRPr lang="en-US"/>
          </a:p>
        </c:txPr>
        <c:crossAx val="259223215"/>
        <c:crosses val="autoZero"/>
        <c:auto val="1"/>
        <c:lblAlgn val="ctr"/>
        <c:lblOffset val="100"/>
        <c:noMultiLvlLbl val="0"/>
      </c:catAx>
      <c:valAx>
        <c:axId val="259223215"/>
        <c:scaling>
          <c:orientation val="minMax"/>
        </c:scaling>
        <c:delete val="0"/>
        <c:axPos val="b"/>
        <c:majorGridlines>
          <c:spPr>
            <a:ln w="9525" cap="flat" cmpd="sng" algn="ctr">
              <a:solidFill>
                <a:schemeClr val="lt1">
                  <a:alpha val="25000"/>
                </a:schemeClr>
              </a:solidFill>
              <a:round/>
            </a:ln>
            <a:effectLst/>
          </c:spPr>
        </c:majorGridlines>
        <c:numFmt formatCode="0,,&quot; M&quot;"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solidFill>
                <a:latin typeface="+mn-lt"/>
                <a:ea typeface="+mn-ea"/>
                <a:cs typeface="+mn-cs"/>
              </a:defRPr>
            </a:pPr>
            <a:endParaRPr lang="en-US"/>
          </a:p>
        </c:txPr>
        <c:crossAx val="1518434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solidFill>
    <a:ln w="9525" cap="flat" cmpd="sng" algn="ctr">
      <a:solidFill>
        <a:schemeClr val="accent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4">
  <cs:axisTitle>
    <cs:lnRef idx="0"/>
    <cs:fillRef idx="0"/>
    <cs:effectRef idx="0"/>
    <cs:fontRef idx="minor">
      <a:schemeClr val="lt1"/>
    </cs:fontRef>
    <cs:defRPr sz="1197" b="1" kern="1200"/>
  </cs:axisTitle>
  <cs:categoryAxis>
    <cs:lnRef idx="0">
      <cs:styleClr val="0"/>
    </cs:lnRef>
    <cs:fillRef idx="0"/>
    <cs:effectRef idx="0"/>
    <cs:fontRef idx="minor">
      <a:schemeClr val="lt1"/>
    </cs:fontRef>
    <cs:spPr>
      <a:ln w="3175" cap="flat" cmpd="sng" algn="ctr">
        <a:solidFill>
          <a:schemeClr val="phClr">
            <a:lumMod val="60000"/>
            <a:lumOff val="40000"/>
          </a:schemeClr>
        </a:solidFill>
        <a:round/>
      </a:ln>
    </cs:spPr>
    <cs:defRPr sz="1064" kern="1200" cap="all" spc="150" normalizeH="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330" kern="1200"/>
  </cs:chartArea>
  <cs:dataLabel>
    <cs:lnRef idx="0"/>
    <cs:fillRef idx="0">
      <cs:styleClr val="auto"/>
    </cs:fillRef>
    <cs:effectRef idx="0"/>
    <cs:fontRef idx="minor">
      <a:schemeClr val="lt1"/>
    </cs:fontRef>
    <cs:spPr>
      <a:solidFill>
        <a:schemeClr val="phClr">
          <a:alpha val="70000"/>
        </a:schemeClr>
      </a:solidFill>
    </cs:spPr>
    <cs:defRPr sz="1197" kern="1200"/>
  </cs:dataLabel>
  <cs:dataLabelCallout>
    <cs:lnRef idx="0">
      <cs:styleClr val="auto"/>
    </cs:lnRef>
    <cs:fillRef idx="0"/>
    <cs:effectRef idx="0"/>
    <cs:fontRef idx="minor">
      <cs:styleClr val="auto"/>
    </cs:fontRef>
    <cs:spPr>
      <a:solidFill>
        <a:schemeClr val="lt1"/>
      </a:solidFill>
      <a:ln>
        <a:solidFill>
          <a:schemeClr val="ph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1197"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styleClr val="0"/>
    </cs:lnRef>
    <cs:fillRef idx="0"/>
    <cs:effectRef idx="0"/>
    <cs:fontRef idx="minor">
      <a:schemeClr val="dk1"/>
    </cs:fontRef>
    <cs:spPr>
      <a:ln w="9525">
        <a:solidFill>
          <a:schemeClr val="phClr">
            <a:lumMod val="60000"/>
            <a:lumOff val="40000"/>
          </a:schemeClr>
        </a:solidFill>
        <a:prstDash val="dash"/>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1197"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995"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1197"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5.xml><?xml version="1.0" encoding="utf-8"?>
<cs:chartStyle xmlns:cs="http://schemas.microsoft.com/office/drawing/2012/chartStyle" xmlns:a="http://schemas.openxmlformats.org/drawingml/2006/main" id="226">
  <cs:axisTitle>
    <cs:lnRef idx="0"/>
    <cs:fillRef idx="0"/>
    <cs:effectRef idx="0"/>
    <cs:fontRef idx="minor">
      <a:schemeClr val="lt1"/>
    </cs:fontRef>
    <cs:defRPr sz="1197" b="1" kern="1200"/>
  </cs:axisTitle>
  <cs:categoryAxis>
    <cs:lnRef idx="0">
      <cs:styleClr val="0"/>
    </cs:lnRef>
    <cs:fillRef idx="0"/>
    <cs:effectRef idx="0"/>
    <cs:fontRef idx="minor">
      <a:schemeClr val="lt1"/>
    </cs:fontRef>
    <cs:spPr>
      <a:ln w="3175" cap="flat" cmpd="sng" algn="ctr">
        <a:solidFill>
          <a:schemeClr val="phClr">
            <a:lumMod val="60000"/>
            <a:lumOff val="40000"/>
          </a:schemeClr>
        </a:solidFill>
        <a:round/>
      </a:ln>
    </cs:spPr>
    <cs:defRPr sz="1064" kern="1200" cap="all" spc="150" normalizeH="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330" kern="1200"/>
  </cs:chartArea>
  <cs:dataLabel>
    <cs:lnRef idx="0"/>
    <cs:fillRef idx="0">
      <cs:styleClr val="auto"/>
    </cs:fillRef>
    <cs:effectRef idx="0"/>
    <cs:fontRef idx="minor">
      <a:schemeClr val="lt1"/>
    </cs:fontRef>
    <cs:spPr>
      <a:solidFill>
        <a:schemeClr val="phClr">
          <a:alpha val="70000"/>
        </a:schemeClr>
      </a:solidFill>
    </cs:spPr>
    <cs:defRPr sz="1197" kern="1200"/>
  </cs:dataLabel>
  <cs:dataLabelCallout>
    <cs:lnRef idx="0">
      <cs:styleClr val="auto"/>
    </cs:lnRef>
    <cs:fillRef idx="0"/>
    <cs:effectRef idx="0"/>
    <cs:fontRef idx="minor">
      <cs:styleClr val="auto"/>
    </cs:fontRef>
    <cs:spPr>
      <a:solidFill>
        <a:schemeClr val="lt1"/>
      </a:solidFill>
      <a:ln>
        <a:solidFill>
          <a:schemeClr val="ph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1197"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styleClr val="0"/>
    </cs:lnRef>
    <cs:fillRef idx="0"/>
    <cs:effectRef idx="0"/>
    <cs:fontRef idx="minor">
      <a:schemeClr val="dk1"/>
    </cs:fontRef>
    <cs:spPr>
      <a:ln w="9525">
        <a:solidFill>
          <a:schemeClr val="phClr">
            <a:lumMod val="60000"/>
            <a:lumOff val="40000"/>
          </a:schemeClr>
        </a:solidFill>
        <a:prstDash val="dash"/>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1197"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995"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1197"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1197" kern="1200"/>
  </cs:valueAxis>
  <cs:wall>
    <cs:lnRef idx="0"/>
    <cs:fillRef idx="0"/>
    <cs:effectRef idx="0"/>
    <cs:fontRef idx="minor">
      <a:schemeClr val="dk1"/>
    </cs:fontRef>
  </cs:wall>
</cs:chartStyle>
</file>

<file path=ppt/media/image1.png>
</file>

<file path=ppt/media/image10.png>
</file>

<file path=ppt/media/image2.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363d899a22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363d899a22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363d899a2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1363d899a2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1363d899a22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1363d899a22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g137eaa2265b_0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 name="Google Shape;1336;g137eaa2265b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912475" y="0"/>
            <a:ext cx="32316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239000" y="535000"/>
            <a:ext cx="4359000" cy="15777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239000" y="2025100"/>
            <a:ext cx="2846100" cy="71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p:nvPr/>
        </p:nvSpPr>
        <p:spPr>
          <a:xfrm>
            <a:off x="10575" y="0"/>
            <a:ext cx="91335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7"/>
          <p:cNvSpPr txBox="1">
            <a:spLocks noGrp="1"/>
          </p:cNvSpPr>
          <p:nvPr>
            <p:ph type="title"/>
          </p:nvPr>
        </p:nvSpPr>
        <p:spPr>
          <a:xfrm>
            <a:off x="4360325" y="1122625"/>
            <a:ext cx="4063800" cy="13065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7"/>
          <p:cNvSpPr txBox="1">
            <a:spLocks noGrp="1"/>
          </p:cNvSpPr>
          <p:nvPr>
            <p:ph type="body" idx="1"/>
          </p:nvPr>
        </p:nvSpPr>
        <p:spPr>
          <a:xfrm>
            <a:off x="4360200" y="2385675"/>
            <a:ext cx="4063800" cy="2149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0"/>
        <p:cNvGrpSpPr/>
        <p:nvPr/>
      </p:nvGrpSpPr>
      <p:grpSpPr>
        <a:xfrm>
          <a:off x="0" y="0"/>
          <a:ext cx="0" cy="0"/>
          <a:chOff x="0" y="0"/>
          <a:chExt cx="0" cy="0"/>
        </a:xfrm>
      </p:grpSpPr>
      <p:sp>
        <p:nvSpPr>
          <p:cNvPr id="51" name="Google Shape;51;p13"/>
          <p:cNvSpPr/>
          <p:nvPr/>
        </p:nvSpPr>
        <p:spPr>
          <a:xfrm>
            <a:off x="-8400" y="4851953"/>
            <a:ext cx="9156000" cy="30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3"/>
          <p:cNvSpPr txBox="1">
            <a:spLocks noGrp="1"/>
          </p:cNvSpPr>
          <p:nvPr>
            <p:ph type="title" hasCustomPrompt="1"/>
          </p:nvPr>
        </p:nvSpPr>
        <p:spPr>
          <a:xfrm>
            <a:off x="762475" y="1314250"/>
            <a:ext cx="6678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subTitle" idx="1"/>
          </p:nvPr>
        </p:nvSpPr>
        <p:spPr>
          <a:xfrm>
            <a:off x="715100" y="2312575"/>
            <a:ext cx="2331600" cy="48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4" name="Google Shape;54;p13"/>
          <p:cNvSpPr txBox="1">
            <a:spLocks noGrp="1"/>
          </p:cNvSpPr>
          <p:nvPr>
            <p:ph type="title" idx="2" hasCustomPrompt="1"/>
          </p:nvPr>
        </p:nvSpPr>
        <p:spPr>
          <a:xfrm>
            <a:off x="3573008" y="1314250"/>
            <a:ext cx="5727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3"/>
          </p:nvPr>
        </p:nvSpPr>
        <p:spPr>
          <a:xfrm>
            <a:off x="3398900" y="2312575"/>
            <a:ext cx="2331600" cy="48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6" name="Google Shape;56;p13"/>
          <p:cNvSpPr txBox="1">
            <a:spLocks noGrp="1"/>
          </p:cNvSpPr>
          <p:nvPr>
            <p:ph type="title" idx="4" hasCustomPrompt="1"/>
          </p:nvPr>
        </p:nvSpPr>
        <p:spPr>
          <a:xfrm>
            <a:off x="6210642" y="1314250"/>
            <a:ext cx="5727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subTitle" idx="5"/>
          </p:nvPr>
        </p:nvSpPr>
        <p:spPr>
          <a:xfrm>
            <a:off x="6087600" y="2312574"/>
            <a:ext cx="2331600" cy="48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8" name="Google Shape;58;p13"/>
          <p:cNvSpPr txBox="1">
            <a:spLocks noGrp="1"/>
          </p:cNvSpPr>
          <p:nvPr>
            <p:ph type="title" idx="6" hasCustomPrompt="1"/>
          </p:nvPr>
        </p:nvSpPr>
        <p:spPr>
          <a:xfrm>
            <a:off x="762483" y="3106232"/>
            <a:ext cx="6678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7"/>
          </p:nvPr>
        </p:nvSpPr>
        <p:spPr>
          <a:xfrm>
            <a:off x="720000" y="4118143"/>
            <a:ext cx="2331600" cy="48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0" name="Google Shape;60;p13"/>
          <p:cNvSpPr txBox="1">
            <a:spLocks noGrp="1"/>
          </p:cNvSpPr>
          <p:nvPr>
            <p:ph type="title" idx="8" hasCustomPrompt="1"/>
          </p:nvPr>
        </p:nvSpPr>
        <p:spPr>
          <a:xfrm>
            <a:off x="3572996" y="3112473"/>
            <a:ext cx="5727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9"/>
          </p:nvPr>
        </p:nvSpPr>
        <p:spPr>
          <a:xfrm>
            <a:off x="3403800" y="4118143"/>
            <a:ext cx="2331600" cy="48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2" name="Google Shape;62;p13"/>
          <p:cNvSpPr txBox="1">
            <a:spLocks noGrp="1"/>
          </p:cNvSpPr>
          <p:nvPr>
            <p:ph type="title" idx="13" hasCustomPrompt="1"/>
          </p:nvPr>
        </p:nvSpPr>
        <p:spPr>
          <a:xfrm>
            <a:off x="6203917" y="3112473"/>
            <a:ext cx="5727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a:spLocks noGrp="1"/>
          </p:cNvSpPr>
          <p:nvPr>
            <p:ph type="subTitle" idx="14"/>
          </p:nvPr>
        </p:nvSpPr>
        <p:spPr>
          <a:xfrm>
            <a:off x="6087600" y="4118140"/>
            <a:ext cx="2331600" cy="48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4" name="Google Shape;64;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5" name="Google Shape;65;p13"/>
          <p:cNvSpPr txBox="1">
            <a:spLocks noGrp="1"/>
          </p:cNvSpPr>
          <p:nvPr>
            <p:ph type="subTitle" idx="16"/>
          </p:nvPr>
        </p:nvSpPr>
        <p:spPr>
          <a:xfrm>
            <a:off x="715100" y="1907767"/>
            <a:ext cx="2331600" cy="58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6" name="Google Shape;66;p13"/>
          <p:cNvSpPr txBox="1">
            <a:spLocks noGrp="1"/>
          </p:cNvSpPr>
          <p:nvPr>
            <p:ph type="subTitle" idx="17"/>
          </p:nvPr>
        </p:nvSpPr>
        <p:spPr>
          <a:xfrm>
            <a:off x="3403802" y="1907767"/>
            <a:ext cx="2331600" cy="58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7" name="Google Shape;67;p13"/>
          <p:cNvSpPr txBox="1">
            <a:spLocks noGrp="1"/>
          </p:cNvSpPr>
          <p:nvPr>
            <p:ph type="subTitle" idx="18"/>
          </p:nvPr>
        </p:nvSpPr>
        <p:spPr>
          <a:xfrm>
            <a:off x="6092499" y="1907767"/>
            <a:ext cx="2331600" cy="58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8" name="Google Shape;68;p13"/>
          <p:cNvSpPr txBox="1">
            <a:spLocks noGrp="1"/>
          </p:cNvSpPr>
          <p:nvPr>
            <p:ph type="subTitle" idx="19"/>
          </p:nvPr>
        </p:nvSpPr>
        <p:spPr>
          <a:xfrm>
            <a:off x="715100" y="3718245"/>
            <a:ext cx="2331600" cy="58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9" name="Google Shape;69;p13"/>
          <p:cNvSpPr txBox="1">
            <a:spLocks noGrp="1"/>
          </p:cNvSpPr>
          <p:nvPr>
            <p:ph type="subTitle" idx="20"/>
          </p:nvPr>
        </p:nvSpPr>
        <p:spPr>
          <a:xfrm>
            <a:off x="3403805" y="3718245"/>
            <a:ext cx="2331600" cy="58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0" name="Google Shape;70;p13"/>
          <p:cNvSpPr txBox="1">
            <a:spLocks noGrp="1"/>
          </p:cNvSpPr>
          <p:nvPr>
            <p:ph type="subTitle" idx="21"/>
          </p:nvPr>
        </p:nvSpPr>
        <p:spPr>
          <a:xfrm>
            <a:off x="6092499" y="3718242"/>
            <a:ext cx="2331600" cy="58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b="1">
                <a:solidFill>
                  <a:schemeClr val="lt2"/>
                </a:solidFill>
                <a:latin typeface="Lexend Deca"/>
                <a:ea typeface="Lexend Deca"/>
                <a:cs typeface="Lexend Deca"/>
                <a:sym typeface="Lexend De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72"/>
        <p:cNvGrpSpPr/>
        <p:nvPr/>
      </p:nvGrpSpPr>
      <p:grpSpPr>
        <a:xfrm>
          <a:off x="0" y="0"/>
          <a:ext cx="0" cy="0"/>
          <a:chOff x="0" y="0"/>
          <a:chExt cx="0" cy="0"/>
        </a:xfrm>
      </p:grpSpPr>
      <p:sp>
        <p:nvSpPr>
          <p:cNvPr id="173" name="Google Shape;173;p28"/>
          <p:cNvSpPr/>
          <p:nvPr/>
        </p:nvSpPr>
        <p:spPr>
          <a:xfrm>
            <a:off x="5912475" y="0"/>
            <a:ext cx="32316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txBox="1">
            <a:spLocks noGrp="1"/>
          </p:cNvSpPr>
          <p:nvPr>
            <p:ph type="ctrTitle"/>
          </p:nvPr>
        </p:nvSpPr>
        <p:spPr>
          <a:xfrm>
            <a:off x="715100" y="535000"/>
            <a:ext cx="3676800" cy="9978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5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5" name="Google Shape;175;p28"/>
          <p:cNvSpPr txBox="1">
            <a:spLocks noGrp="1"/>
          </p:cNvSpPr>
          <p:nvPr>
            <p:ph type="subTitle" idx="1"/>
          </p:nvPr>
        </p:nvSpPr>
        <p:spPr>
          <a:xfrm>
            <a:off x="715137" y="1448530"/>
            <a:ext cx="3676800" cy="122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76" name="Google Shape;176;p28"/>
          <p:cNvSpPr txBox="1"/>
          <p:nvPr/>
        </p:nvSpPr>
        <p:spPr>
          <a:xfrm>
            <a:off x="730250" y="3683000"/>
            <a:ext cx="4138200" cy="444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lt1"/>
                </a:solidFill>
                <a:latin typeface="Inter"/>
                <a:ea typeface="Inter"/>
                <a:cs typeface="Inter"/>
                <a:sym typeface="Inter"/>
              </a:rPr>
              <a:t>CREDITS: This presentation template was created by </a:t>
            </a:r>
            <a:r>
              <a:rPr lang="en" sz="1000" b="1">
                <a:solidFill>
                  <a:schemeClr val="lt1"/>
                </a:solidFill>
                <a:uFill>
                  <a:noFill/>
                </a:uFill>
                <a:latin typeface="Inter"/>
                <a:ea typeface="Inter"/>
                <a:cs typeface="Inter"/>
                <a:sym typeface="Inter"/>
                <a:hlinkClick r:id="rId2">
                  <a:extLst>
                    <a:ext uri="{A12FA001-AC4F-418D-AE19-62706E023703}">
                      <ahyp:hlinkClr xmlns:ahyp="http://schemas.microsoft.com/office/drawing/2018/hyperlinkcolor" val="tx"/>
                    </a:ext>
                  </a:extLst>
                </a:hlinkClick>
              </a:rPr>
              <a:t>Slidesgo</a:t>
            </a:r>
            <a:r>
              <a:rPr lang="en" sz="1000">
                <a:solidFill>
                  <a:schemeClr val="lt1"/>
                </a:solidFill>
                <a:latin typeface="Inter"/>
                <a:ea typeface="Inter"/>
                <a:cs typeface="Inter"/>
                <a:sym typeface="Inter"/>
              </a:rPr>
              <a:t>, and includes icons by </a:t>
            </a:r>
            <a:r>
              <a:rPr lang="en" sz="1000" b="1">
                <a:solidFill>
                  <a:schemeClr val="lt1"/>
                </a:solidFill>
                <a:uFill>
                  <a:noFill/>
                </a:uFill>
                <a:latin typeface="Inter"/>
                <a:ea typeface="Inter"/>
                <a:cs typeface="Inter"/>
                <a:sym typeface="Inter"/>
                <a:hlinkClick r:id="rId3">
                  <a:extLst>
                    <a:ext uri="{A12FA001-AC4F-418D-AE19-62706E023703}">
                      <ahyp:hlinkClr xmlns:ahyp="http://schemas.microsoft.com/office/drawing/2018/hyperlinkcolor" val="tx"/>
                    </a:ext>
                  </a:extLst>
                </a:hlinkClick>
              </a:rPr>
              <a:t>Flaticon</a:t>
            </a:r>
            <a:r>
              <a:rPr lang="en" sz="1000">
                <a:solidFill>
                  <a:schemeClr val="lt1"/>
                </a:solidFill>
                <a:latin typeface="Inter"/>
                <a:ea typeface="Inter"/>
                <a:cs typeface="Inter"/>
                <a:sym typeface="Inter"/>
              </a:rPr>
              <a:t>, infographics &amp; images by </a:t>
            </a:r>
            <a:r>
              <a:rPr lang="en" sz="1000" b="1">
                <a:solidFill>
                  <a:schemeClr val="lt1"/>
                </a:solidFill>
                <a:uFill>
                  <a:noFill/>
                </a:uFill>
                <a:latin typeface="Inter"/>
                <a:ea typeface="Inter"/>
                <a:cs typeface="Inter"/>
                <a:sym typeface="Inter"/>
                <a:hlinkClick r:id="rId4">
                  <a:extLst>
                    <a:ext uri="{A12FA001-AC4F-418D-AE19-62706E023703}">
                      <ahyp:hlinkClr xmlns:ahyp="http://schemas.microsoft.com/office/drawing/2018/hyperlinkcolor" val="tx"/>
                    </a:ext>
                  </a:extLst>
                </a:hlinkClick>
              </a:rPr>
              <a:t>Freepik</a:t>
            </a:r>
            <a:endParaRPr sz="1000">
              <a:solidFill>
                <a:schemeClr val="lt1"/>
              </a:solidFill>
              <a:latin typeface="Inter"/>
              <a:ea typeface="Inter"/>
              <a:cs typeface="Inter"/>
              <a:sym typeface="Inte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77"/>
        <p:cNvGrpSpPr/>
        <p:nvPr/>
      </p:nvGrpSpPr>
      <p:grpSpPr>
        <a:xfrm>
          <a:off x="0" y="0"/>
          <a:ext cx="0" cy="0"/>
          <a:chOff x="0" y="0"/>
          <a:chExt cx="0" cy="0"/>
        </a:xfrm>
      </p:grpSpPr>
      <p:sp>
        <p:nvSpPr>
          <p:cNvPr id="178" name="Google Shape;178;p29"/>
          <p:cNvSpPr/>
          <p:nvPr/>
        </p:nvSpPr>
        <p:spPr>
          <a:xfrm>
            <a:off x="10575" y="4303400"/>
            <a:ext cx="91335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29"/>
          <p:cNvGrpSpPr/>
          <p:nvPr/>
        </p:nvGrpSpPr>
        <p:grpSpPr>
          <a:xfrm rot="10800000">
            <a:off x="5546350" y="-481975"/>
            <a:ext cx="4988000" cy="4351750"/>
            <a:chOff x="-1292600" y="927725"/>
            <a:chExt cx="4988000" cy="4351750"/>
          </a:xfrm>
        </p:grpSpPr>
        <p:sp>
          <p:nvSpPr>
            <p:cNvPr id="180" name="Google Shape;180;p29"/>
            <p:cNvSpPr/>
            <p:nvPr/>
          </p:nvSpPr>
          <p:spPr>
            <a:xfrm>
              <a:off x="-12926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7105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1284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453700" y="4331225"/>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10358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16179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453700" y="37639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453700" y="31967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453700" y="48984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1617900" y="37639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1617900" y="48984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2183400" y="3763975"/>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2748900" y="37639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453700" y="26294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453700" y="2062225"/>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453700" y="14949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453700" y="9277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1617900" y="31967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3314400" y="37639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2748900" y="43312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00"/>
        <p:cNvGrpSpPr/>
        <p:nvPr/>
      </p:nvGrpSpPr>
      <p:grpSpPr>
        <a:xfrm>
          <a:off x="0" y="0"/>
          <a:ext cx="0" cy="0"/>
          <a:chOff x="0" y="0"/>
          <a:chExt cx="0" cy="0"/>
        </a:xfrm>
      </p:grpSpPr>
      <p:sp>
        <p:nvSpPr>
          <p:cNvPr id="201" name="Google Shape;201;p30"/>
          <p:cNvSpPr/>
          <p:nvPr/>
        </p:nvSpPr>
        <p:spPr>
          <a:xfrm>
            <a:off x="10575" y="0"/>
            <a:ext cx="9133500" cy="8400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30"/>
          <p:cNvGrpSpPr/>
          <p:nvPr/>
        </p:nvGrpSpPr>
        <p:grpSpPr>
          <a:xfrm>
            <a:off x="-1064000" y="2985125"/>
            <a:ext cx="4988000" cy="2650000"/>
            <a:chOff x="-1064000" y="2985125"/>
            <a:chExt cx="4988000" cy="2650000"/>
          </a:xfrm>
        </p:grpSpPr>
        <p:sp>
          <p:nvSpPr>
            <p:cNvPr id="203" name="Google Shape;203;p30"/>
            <p:cNvSpPr/>
            <p:nvPr/>
          </p:nvSpPr>
          <p:spPr>
            <a:xfrm rot="10800000" flipH="1">
              <a:off x="-10640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p:nvPr/>
          </p:nvSpPr>
          <p:spPr>
            <a:xfrm rot="10800000" flipH="1">
              <a:off x="-4819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p:nvPr/>
          </p:nvSpPr>
          <p:spPr>
            <a:xfrm rot="10800000" flipH="1">
              <a:off x="1002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0"/>
            <p:cNvSpPr/>
            <p:nvPr/>
          </p:nvSpPr>
          <p:spPr>
            <a:xfrm rot="10800000" flipH="1">
              <a:off x="682300" y="3552375"/>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0"/>
            <p:cNvSpPr/>
            <p:nvPr/>
          </p:nvSpPr>
          <p:spPr>
            <a:xfrm rot="10800000" flipH="1">
              <a:off x="12644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rot="10800000" flipH="1">
              <a:off x="18465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rot="10800000" flipH="1">
              <a:off x="682300" y="41196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p:nvPr/>
          </p:nvSpPr>
          <p:spPr>
            <a:xfrm rot="10800000" flipH="1">
              <a:off x="682300" y="46868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0"/>
            <p:cNvSpPr/>
            <p:nvPr/>
          </p:nvSpPr>
          <p:spPr>
            <a:xfrm rot="10800000" flipH="1">
              <a:off x="682300" y="29851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rot="10800000" flipH="1">
              <a:off x="1846500" y="41196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rot="10800000" flipH="1">
              <a:off x="1846500" y="29851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rot="10800000" flipH="1">
              <a:off x="2412000" y="4119625"/>
              <a:ext cx="381000" cy="38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rot="10800000" flipH="1">
              <a:off x="2977500" y="41196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p:nvPr/>
          </p:nvSpPr>
          <p:spPr>
            <a:xfrm rot="10800000" flipH="1">
              <a:off x="682300" y="52541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p:nvPr/>
          </p:nvSpPr>
          <p:spPr>
            <a:xfrm rot="10800000" flipH="1">
              <a:off x="1846500" y="46868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rot="10800000" flipH="1">
              <a:off x="3543000" y="411962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rot="10800000" flipH="1">
              <a:off x="2977500" y="3552375"/>
              <a:ext cx="381000" cy="38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500"/>
              <a:buFont typeface="Lexend Deca"/>
              <a:buNone/>
              <a:defRPr sz="3500" b="1">
                <a:solidFill>
                  <a:schemeClr val="lt2"/>
                </a:solidFill>
                <a:latin typeface="Lexend Deca"/>
                <a:ea typeface="Lexend Deca"/>
                <a:cs typeface="Lexend Deca"/>
                <a:sym typeface="Lexend Deca"/>
              </a:defRPr>
            </a:lvl1pPr>
            <a:lvl2pPr lvl="1"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2pPr>
            <a:lvl3pPr lvl="2"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3pPr>
            <a:lvl4pPr lvl="3"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4pPr>
            <a:lvl5pPr lvl="4"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5pPr>
            <a:lvl6pPr lvl="5"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6pPr>
            <a:lvl7pPr lvl="6"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7pPr>
            <a:lvl8pPr lvl="7"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8pPr>
            <a:lvl9pPr lvl="8"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Inter"/>
              <a:buChar char="●"/>
              <a:defRPr>
                <a:solidFill>
                  <a:schemeClr val="lt1"/>
                </a:solidFill>
                <a:latin typeface="Inter"/>
                <a:ea typeface="Inter"/>
                <a:cs typeface="Inter"/>
                <a:sym typeface="Inter"/>
              </a:defRPr>
            </a:lvl1pPr>
            <a:lvl2pPr marL="914400" lvl="1"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2pPr>
            <a:lvl3pPr marL="1371600" lvl="2"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3pPr>
            <a:lvl4pPr marL="1828800" lvl="3"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4pPr>
            <a:lvl5pPr marL="2286000" lvl="4"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5pPr>
            <a:lvl6pPr marL="2743200" lvl="5"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6pPr>
            <a:lvl7pPr marL="3200400" lvl="6"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7pPr>
            <a:lvl8pPr marL="3657600" lvl="7"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8pPr>
            <a:lvl9pPr marL="4114800" lvl="8" indent="-317500">
              <a:lnSpc>
                <a:spcPct val="100000"/>
              </a:lnSpc>
              <a:spcBef>
                <a:spcPts val="1600"/>
              </a:spcBef>
              <a:spcAft>
                <a:spcPts val="1600"/>
              </a:spcAft>
              <a:buClr>
                <a:schemeClr val="lt1"/>
              </a:buClr>
              <a:buSzPts val="1400"/>
              <a:buFont typeface="Inter"/>
              <a:buChar char="■"/>
              <a:defRPr>
                <a:solidFill>
                  <a:schemeClr val="lt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59" r:id="rId4"/>
    <p:sldLayoutId id="2147483674" r:id="rId5"/>
    <p:sldLayoutId id="2147483675" r:id="rId6"/>
    <p:sldLayoutId id="2147483676"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4"/>
          <p:cNvSpPr txBox="1">
            <a:spLocks noGrp="1"/>
          </p:cNvSpPr>
          <p:nvPr>
            <p:ph type="ctrTitle"/>
          </p:nvPr>
        </p:nvSpPr>
        <p:spPr>
          <a:xfrm>
            <a:off x="1239000" y="535000"/>
            <a:ext cx="4359000" cy="157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P349</a:t>
            </a:r>
            <a:r>
              <a:rPr lang="en-US" b="1" i="0" dirty="0">
                <a:solidFill>
                  <a:srgbClr val="222222"/>
                </a:solidFill>
                <a:effectLst/>
                <a:latin typeface="verdana" panose="020B0604030504040204" pitchFamily="34" charset="0"/>
              </a:rPr>
              <a:t> </a:t>
            </a:r>
            <a:r>
              <a:rPr lang="en" dirty="0"/>
              <a:t>BANK</a:t>
            </a:r>
            <a:r>
              <a:rPr lang="en-US" b="1" i="0" dirty="0">
                <a:solidFill>
                  <a:srgbClr val="222222"/>
                </a:solidFill>
                <a:effectLst/>
                <a:latin typeface="verdana" panose="020B0604030504040204" pitchFamily="34" charset="0"/>
              </a:rPr>
              <a:t> </a:t>
            </a:r>
            <a:r>
              <a:rPr lang="en-US" dirty="0">
                <a:solidFill>
                  <a:srgbClr val="40C436"/>
                </a:solidFill>
                <a:latin typeface="verdana" panose="020B0604030504040204" pitchFamily="34" charset="0"/>
              </a:rPr>
              <a:t>A</a:t>
            </a:r>
            <a:r>
              <a:rPr lang="en-US" b="1" i="0" dirty="0">
                <a:solidFill>
                  <a:srgbClr val="40C436"/>
                </a:solidFill>
                <a:effectLst/>
                <a:latin typeface="verdana" panose="020B0604030504040204" pitchFamily="34" charset="0"/>
              </a:rPr>
              <a:t>nalytics</a:t>
            </a:r>
            <a:r>
              <a:rPr lang="en-US" b="1" i="0" dirty="0">
                <a:solidFill>
                  <a:srgbClr val="222222"/>
                </a:solidFill>
                <a:effectLst/>
                <a:latin typeface="verdana" panose="020B0604030504040204" pitchFamily="34" charset="0"/>
              </a:rPr>
              <a:t> </a:t>
            </a:r>
            <a:endParaRPr dirty="0">
              <a:solidFill>
                <a:schemeClr val="dk2"/>
              </a:solidFill>
            </a:endParaRPr>
          </a:p>
        </p:txBody>
      </p:sp>
      <p:pic>
        <p:nvPicPr>
          <p:cNvPr id="232" name="Google Shape;232;p34"/>
          <p:cNvPicPr preferRelativeResize="0"/>
          <p:nvPr/>
        </p:nvPicPr>
        <p:blipFill rotWithShape="1">
          <a:blip r:embed="rId3">
            <a:alphaModFix/>
          </a:blip>
          <a:srcRect t="31903" b="1407"/>
          <a:stretch/>
        </p:blipFill>
        <p:spPr>
          <a:xfrm>
            <a:off x="4631050" y="2591900"/>
            <a:ext cx="1899600" cy="1899600"/>
          </a:xfrm>
          <a:prstGeom prst="round2SameRect">
            <a:avLst>
              <a:gd name="adj1" fmla="val 0"/>
              <a:gd name="adj2" fmla="val 50000"/>
            </a:avLst>
          </a:prstGeom>
          <a:noFill/>
          <a:ln>
            <a:noFill/>
          </a:ln>
        </p:spPr>
      </p:pic>
      <p:pic>
        <p:nvPicPr>
          <p:cNvPr id="233" name="Google Shape;233;p34"/>
          <p:cNvPicPr preferRelativeResize="0"/>
          <p:nvPr/>
        </p:nvPicPr>
        <p:blipFill rotWithShape="1">
          <a:blip r:embed="rId4">
            <a:alphaModFix/>
          </a:blip>
          <a:srcRect l="43882" r="-135"/>
          <a:stretch/>
        </p:blipFill>
        <p:spPr>
          <a:xfrm>
            <a:off x="6520125" y="695850"/>
            <a:ext cx="1899600" cy="1899600"/>
          </a:xfrm>
          <a:prstGeom prst="rect">
            <a:avLst/>
          </a:prstGeom>
          <a:noFill/>
          <a:ln>
            <a:noFill/>
          </a:ln>
        </p:spPr>
      </p:pic>
      <p:pic>
        <p:nvPicPr>
          <p:cNvPr id="234" name="Google Shape;234;p34"/>
          <p:cNvPicPr preferRelativeResize="0"/>
          <p:nvPr/>
        </p:nvPicPr>
        <p:blipFill rotWithShape="1">
          <a:blip r:embed="rId5">
            <a:alphaModFix/>
          </a:blip>
          <a:srcRect l="15354" r="12354" b="4607"/>
          <a:stretch/>
        </p:blipFill>
        <p:spPr>
          <a:xfrm>
            <a:off x="6569408" y="2633092"/>
            <a:ext cx="1822200" cy="1803300"/>
          </a:xfrm>
          <a:prstGeom prst="ellipse">
            <a:avLst/>
          </a:prstGeom>
          <a:noFill/>
          <a:ln w="38100" cap="flat" cmpd="sng">
            <a:solidFill>
              <a:schemeClr val="dk2"/>
            </a:solidFill>
            <a:prstDash val="solid"/>
            <a:round/>
            <a:headEnd type="none" w="sm" len="sm"/>
            <a:tailEnd type="none" w="sm" len="sm"/>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7"/>
        <p:cNvGrpSpPr/>
        <p:nvPr/>
      </p:nvGrpSpPr>
      <p:grpSpPr>
        <a:xfrm>
          <a:off x="0" y="0"/>
          <a:ext cx="0" cy="0"/>
          <a:chOff x="0" y="0"/>
          <a:chExt cx="0" cy="0"/>
        </a:xfrm>
      </p:grpSpPr>
      <p:sp>
        <p:nvSpPr>
          <p:cNvPr id="1340" name="Google Shape;1340;p63"/>
          <p:cNvSpPr txBox="1">
            <a:spLocks noGrp="1"/>
          </p:cNvSpPr>
          <p:nvPr>
            <p:ph type="ctrTitle"/>
          </p:nvPr>
        </p:nvSpPr>
        <p:spPr>
          <a:xfrm>
            <a:off x="285625" y="263327"/>
            <a:ext cx="3676800" cy="9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 YOU!</a:t>
            </a:r>
            <a:endParaRPr dirty="0">
              <a:solidFill>
                <a:schemeClr val="dk2"/>
              </a:solidFill>
            </a:endParaRPr>
          </a:p>
        </p:txBody>
      </p:sp>
      <p:pic>
        <p:nvPicPr>
          <p:cNvPr id="1344" name="Google Shape;1344;p63"/>
          <p:cNvPicPr preferRelativeResize="0"/>
          <p:nvPr/>
        </p:nvPicPr>
        <p:blipFill rotWithShape="1">
          <a:blip r:embed="rId3">
            <a:alphaModFix/>
          </a:blip>
          <a:srcRect/>
          <a:stretch/>
        </p:blipFill>
        <p:spPr>
          <a:xfrm>
            <a:off x="4707100" y="725475"/>
            <a:ext cx="1822200" cy="1822200"/>
          </a:xfrm>
          <a:prstGeom prst="rect">
            <a:avLst/>
          </a:prstGeom>
          <a:noFill/>
          <a:ln>
            <a:noFill/>
          </a:ln>
        </p:spPr>
      </p:pic>
      <p:pic>
        <p:nvPicPr>
          <p:cNvPr id="1345" name="Google Shape;1345;p63"/>
          <p:cNvPicPr preferRelativeResize="0"/>
          <p:nvPr/>
        </p:nvPicPr>
        <p:blipFill rotWithShape="1">
          <a:blip r:embed="rId4">
            <a:alphaModFix/>
          </a:blip>
          <a:srcRect l="21878" r="21281"/>
          <a:stretch/>
        </p:blipFill>
        <p:spPr>
          <a:xfrm>
            <a:off x="6568000" y="696217"/>
            <a:ext cx="1822200" cy="1803300"/>
          </a:xfrm>
          <a:prstGeom prst="ellipse">
            <a:avLst/>
          </a:prstGeom>
          <a:noFill/>
          <a:ln w="38100" cap="flat" cmpd="sng">
            <a:solidFill>
              <a:schemeClr val="dk2"/>
            </a:solidFill>
            <a:prstDash val="solid"/>
            <a:round/>
            <a:headEnd type="none" w="sm" len="sm"/>
            <a:tailEnd type="none" w="sm" len="sm"/>
          </a:ln>
        </p:spPr>
      </p:pic>
      <p:pic>
        <p:nvPicPr>
          <p:cNvPr id="1346" name="Google Shape;1346;p63"/>
          <p:cNvPicPr preferRelativeResize="0"/>
          <p:nvPr/>
        </p:nvPicPr>
        <p:blipFill rotWithShape="1">
          <a:blip r:embed="rId5">
            <a:alphaModFix/>
          </a:blip>
          <a:srcRect l="16675" r="16675"/>
          <a:stretch/>
        </p:blipFill>
        <p:spPr>
          <a:xfrm>
            <a:off x="6529300" y="2547675"/>
            <a:ext cx="1899600" cy="1899600"/>
          </a:xfrm>
          <a:prstGeom prst="round2SameRect">
            <a:avLst>
              <a:gd name="adj1" fmla="val 0"/>
              <a:gd name="adj2" fmla="val 50000"/>
            </a:avLst>
          </a:prstGeom>
          <a:noFill/>
          <a:ln>
            <a:noFill/>
          </a:ln>
        </p:spPr>
      </p:pic>
      <p:grpSp>
        <p:nvGrpSpPr>
          <p:cNvPr id="1365" name="Google Shape;1365;p63"/>
          <p:cNvGrpSpPr/>
          <p:nvPr/>
        </p:nvGrpSpPr>
        <p:grpSpPr>
          <a:xfrm>
            <a:off x="1860642" y="3011937"/>
            <a:ext cx="407432" cy="407391"/>
            <a:chOff x="812101" y="2571761"/>
            <a:chExt cx="417066" cy="417024"/>
          </a:xfrm>
        </p:grpSpPr>
        <p:sp>
          <p:nvSpPr>
            <p:cNvPr id="1366" name="Google Shape;1366;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63"/>
          <p:cNvGrpSpPr/>
          <p:nvPr/>
        </p:nvGrpSpPr>
        <p:grpSpPr>
          <a:xfrm>
            <a:off x="2765275" y="3011933"/>
            <a:ext cx="407400" cy="407400"/>
            <a:chOff x="2765275" y="3011938"/>
            <a:chExt cx="407400" cy="407400"/>
          </a:xfrm>
        </p:grpSpPr>
        <p:sp>
          <p:nvSpPr>
            <p:cNvPr id="1371" name="Google Shape;1371;p63"/>
            <p:cNvSpPr/>
            <p:nvPr/>
          </p:nvSpPr>
          <p:spPr>
            <a:xfrm>
              <a:off x="2765275" y="3011938"/>
              <a:ext cx="407400" cy="407400"/>
            </a:xfrm>
            <a:prstGeom prst="roundRect">
              <a:avLst>
                <a:gd name="adj" fmla="val 9358"/>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3"/>
            <p:cNvSpPr/>
            <p:nvPr/>
          </p:nvSpPr>
          <p:spPr>
            <a:xfrm>
              <a:off x="2818213" y="3091871"/>
              <a:ext cx="303524" cy="247538"/>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17C759D3-873B-8C05-B923-5747354667F9}"/>
              </a:ext>
            </a:extLst>
          </p:cNvPr>
          <p:cNvSpPr>
            <a:spLocks noGrp="1"/>
          </p:cNvSpPr>
          <p:nvPr>
            <p:ph type="subTitle" idx="1"/>
          </p:nvPr>
        </p:nvSpPr>
        <p:spPr>
          <a:xfrm>
            <a:off x="203804" y="1161401"/>
            <a:ext cx="5122941" cy="2599866"/>
          </a:xfrm>
        </p:spPr>
        <p:txBody>
          <a:bodyPr/>
          <a:lstStyle/>
          <a:p>
            <a:endParaRPr lang="en-US" sz="1600" dirty="0"/>
          </a:p>
          <a:p>
            <a:endParaRPr lang="en-US" dirty="0"/>
          </a:p>
          <a:p>
            <a:r>
              <a:rPr lang="en-US" dirty="0"/>
              <a:t>Thank you for listening to our presentation.</a:t>
            </a:r>
          </a:p>
          <a:p>
            <a:endParaRPr lang="en-US" dirty="0"/>
          </a:p>
          <a:p>
            <a:r>
              <a:rPr lang="en-US" dirty="0"/>
              <a:t>Please feel free to ask any questions you may have.</a:t>
            </a:r>
          </a:p>
          <a:p>
            <a:endParaRPr lang="en-US" dirty="0"/>
          </a:p>
          <a:p>
            <a:endParaRPr lang="en-US" dirty="0"/>
          </a:p>
        </p:txBody>
      </p:sp>
      <p:sp>
        <p:nvSpPr>
          <p:cNvPr id="4" name="Rectangle 3">
            <a:extLst>
              <a:ext uri="{FF2B5EF4-FFF2-40B4-BE49-F238E27FC236}">
                <a16:creationId xmlns:a16="http://schemas.microsoft.com/office/drawing/2014/main" id="{4BFD67FC-9893-AD3E-9A63-F21AF6B89235}"/>
              </a:ext>
            </a:extLst>
          </p:cNvPr>
          <p:cNvSpPr/>
          <p:nvPr/>
        </p:nvSpPr>
        <p:spPr>
          <a:xfrm>
            <a:off x="813065" y="3411820"/>
            <a:ext cx="4010296" cy="1309044"/>
          </a:xfrm>
          <a:prstGeom prst="rect">
            <a:avLst/>
          </a:prstGeom>
          <a:ln>
            <a:solidFill>
              <a:schemeClr val="tx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9CE1E30A-90D6-9E3D-E04B-A98998924038}"/>
              </a:ext>
            </a:extLst>
          </p:cNvPr>
          <p:cNvSpPr txBox="1"/>
          <p:nvPr/>
        </p:nvSpPr>
        <p:spPr>
          <a:xfrm>
            <a:off x="4018555" y="3089197"/>
            <a:ext cx="2538045" cy="2215991"/>
          </a:xfrm>
          <a:prstGeom prst="rect">
            <a:avLst/>
          </a:prstGeom>
          <a:noFill/>
        </p:spPr>
        <p:txBody>
          <a:bodyPr wrap="square" rtlCol="0">
            <a:spAutoFit/>
          </a:bodyPr>
          <a:lstStyle/>
          <a:p>
            <a:r>
              <a:rPr lang="en-US" sz="1800" b="1" dirty="0">
                <a:solidFill>
                  <a:schemeClr val="bg2"/>
                </a:solidFill>
              </a:rPr>
              <a:t>OUR TEAM</a:t>
            </a:r>
            <a:endParaRPr lang="en-US" sz="900" b="1" dirty="0">
              <a:solidFill>
                <a:schemeClr val="bg2"/>
              </a:solidFill>
            </a:endParaRPr>
          </a:p>
          <a:p>
            <a:endParaRPr lang="en-US" sz="800" b="1" dirty="0">
              <a:solidFill>
                <a:schemeClr val="bg2"/>
              </a:solidFill>
            </a:endParaRPr>
          </a:p>
          <a:p>
            <a:pPr marL="0" lvl="0" indent="0" algn="l" rtl="0">
              <a:spcBef>
                <a:spcPts val="0"/>
              </a:spcBef>
              <a:spcAft>
                <a:spcPts val="0"/>
              </a:spcAft>
              <a:buNone/>
            </a:pPr>
            <a:r>
              <a:rPr lang="en-US" sz="1400" dirty="0">
                <a:solidFill>
                  <a:schemeClr val="bg2"/>
                </a:solidFill>
              </a:rPr>
              <a:t>Gayathri</a:t>
            </a:r>
          </a:p>
          <a:p>
            <a:pPr marL="0" lvl="0" indent="0" algn="l" rtl="0">
              <a:spcBef>
                <a:spcPts val="0"/>
              </a:spcBef>
              <a:spcAft>
                <a:spcPts val="0"/>
              </a:spcAft>
              <a:buNone/>
            </a:pPr>
            <a:r>
              <a:rPr lang="en-US" sz="1400" dirty="0">
                <a:solidFill>
                  <a:schemeClr val="bg2"/>
                </a:solidFill>
              </a:rPr>
              <a:t>Priyanga </a:t>
            </a:r>
          </a:p>
          <a:p>
            <a:pPr marL="0" lvl="0" indent="0" algn="l" rtl="0">
              <a:spcBef>
                <a:spcPts val="0"/>
              </a:spcBef>
              <a:spcAft>
                <a:spcPts val="0"/>
              </a:spcAft>
              <a:buNone/>
            </a:pPr>
            <a:r>
              <a:rPr lang="en-US" sz="1400" dirty="0">
                <a:solidFill>
                  <a:schemeClr val="bg2"/>
                </a:solidFill>
              </a:rPr>
              <a:t>Prashnnsa</a:t>
            </a:r>
          </a:p>
          <a:p>
            <a:pPr marL="0" lvl="0" indent="0" algn="l" rtl="0">
              <a:spcBef>
                <a:spcPts val="0"/>
              </a:spcBef>
              <a:spcAft>
                <a:spcPts val="0"/>
              </a:spcAft>
              <a:buNone/>
            </a:pPr>
            <a:r>
              <a:rPr lang="en-US" sz="1400" dirty="0">
                <a:solidFill>
                  <a:schemeClr val="bg2"/>
                </a:solidFill>
              </a:rPr>
              <a:t>Prakhar</a:t>
            </a:r>
          </a:p>
          <a:p>
            <a:pPr marL="0" lvl="0" indent="0" algn="l" rtl="0">
              <a:spcBef>
                <a:spcPts val="0"/>
              </a:spcBef>
              <a:spcAft>
                <a:spcPts val="0"/>
              </a:spcAft>
              <a:buNone/>
            </a:pPr>
            <a:r>
              <a:rPr lang="en-US" sz="1400" dirty="0">
                <a:solidFill>
                  <a:schemeClr val="bg2"/>
                </a:solidFill>
              </a:rPr>
              <a:t>Navya</a:t>
            </a:r>
          </a:p>
          <a:p>
            <a:pPr marL="0" lvl="0" indent="0" algn="l" rtl="0">
              <a:spcBef>
                <a:spcPts val="0"/>
              </a:spcBef>
              <a:spcAft>
                <a:spcPts val="0"/>
              </a:spcAft>
              <a:buNone/>
            </a:pPr>
            <a:r>
              <a:rPr lang="en-US" sz="1400" dirty="0">
                <a:solidFill>
                  <a:schemeClr val="bg2"/>
                </a:solidFill>
              </a:rPr>
              <a:t>Pradhyum </a:t>
            </a:r>
          </a:p>
          <a:p>
            <a:pPr marL="0" lvl="0" indent="0" algn="l" rtl="0">
              <a:spcBef>
                <a:spcPts val="0"/>
              </a:spcBef>
              <a:spcAft>
                <a:spcPts val="0"/>
              </a:spcAft>
              <a:buNone/>
            </a:pPr>
            <a:r>
              <a:rPr lang="en-US" sz="1400" dirty="0">
                <a:solidFill>
                  <a:schemeClr val="bg2"/>
                </a:solidFill>
              </a:rPr>
              <a:t>Kareena</a:t>
            </a:r>
          </a:p>
          <a:p>
            <a:endParaRPr lang="en-US" b="1" dirty="0">
              <a:solidFill>
                <a:schemeClr val="tx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9" name="Google Shape;289;p36"/>
          <p:cNvSpPr txBox="1">
            <a:spLocks noGrp="1"/>
          </p:cNvSpPr>
          <p:nvPr>
            <p:ph type="title"/>
          </p:nvPr>
        </p:nvSpPr>
        <p:spPr>
          <a:xfrm>
            <a:off x="762475" y="1314250"/>
            <a:ext cx="6678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2"/>
                </a:solidFill>
              </a:rPr>
              <a:t>1</a:t>
            </a:r>
            <a:endParaRPr dirty="0">
              <a:solidFill>
                <a:schemeClr val="accent2"/>
              </a:solidFill>
            </a:endParaRPr>
          </a:p>
        </p:txBody>
      </p:sp>
      <p:sp>
        <p:nvSpPr>
          <p:cNvPr id="291" name="Google Shape;291;p36"/>
          <p:cNvSpPr txBox="1">
            <a:spLocks noGrp="1"/>
          </p:cNvSpPr>
          <p:nvPr>
            <p:ph type="title" idx="2"/>
          </p:nvPr>
        </p:nvSpPr>
        <p:spPr>
          <a:xfrm>
            <a:off x="3573008" y="1314250"/>
            <a:ext cx="5727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2"/>
                </a:solidFill>
              </a:rPr>
              <a:t>2</a:t>
            </a:r>
            <a:endParaRPr dirty="0">
              <a:solidFill>
                <a:schemeClr val="accent2"/>
              </a:solidFill>
            </a:endParaRPr>
          </a:p>
        </p:txBody>
      </p:sp>
      <p:sp>
        <p:nvSpPr>
          <p:cNvPr id="293" name="Google Shape;293;p36"/>
          <p:cNvSpPr txBox="1">
            <a:spLocks noGrp="1"/>
          </p:cNvSpPr>
          <p:nvPr>
            <p:ph type="title" idx="4"/>
          </p:nvPr>
        </p:nvSpPr>
        <p:spPr>
          <a:xfrm>
            <a:off x="4040674" y="2355125"/>
            <a:ext cx="5727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2"/>
                </a:solidFill>
              </a:rPr>
              <a:t>2</a:t>
            </a:r>
            <a:endParaRPr dirty="0">
              <a:solidFill>
                <a:schemeClr val="accent2"/>
              </a:solidFill>
            </a:endParaRPr>
          </a:p>
        </p:txBody>
      </p:sp>
      <p:sp>
        <p:nvSpPr>
          <p:cNvPr id="299" name="Google Shape;299;p36"/>
          <p:cNvSpPr txBox="1">
            <a:spLocks noGrp="1"/>
          </p:cNvSpPr>
          <p:nvPr>
            <p:ph type="title" idx="13"/>
          </p:nvPr>
        </p:nvSpPr>
        <p:spPr>
          <a:xfrm>
            <a:off x="6988837" y="3226273"/>
            <a:ext cx="579425"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2"/>
                </a:solidFill>
              </a:rPr>
              <a:t>3</a:t>
            </a:r>
            <a:endParaRPr dirty="0">
              <a:solidFill>
                <a:schemeClr val="accent2"/>
              </a:solidFill>
            </a:endParaRPr>
          </a:p>
        </p:txBody>
      </p:sp>
      <p:sp>
        <p:nvSpPr>
          <p:cNvPr id="301" name="Google Shape;301;p36"/>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a:t>
            </a:r>
            <a:r>
              <a:rPr lang="en" dirty="0">
                <a:solidFill>
                  <a:schemeClr val="dk2"/>
                </a:solidFill>
              </a:rPr>
              <a:t>CONTENTS</a:t>
            </a:r>
            <a:endParaRPr dirty="0">
              <a:solidFill>
                <a:schemeClr val="dk2"/>
              </a:solidFill>
            </a:endParaRPr>
          </a:p>
        </p:txBody>
      </p:sp>
      <p:sp>
        <p:nvSpPr>
          <p:cNvPr id="17" name="Rounded Rectangle 16">
            <a:extLst>
              <a:ext uri="{FF2B5EF4-FFF2-40B4-BE49-F238E27FC236}">
                <a16:creationId xmlns:a16="http://schemas.microsoft.com/office/drawing/2014/main" id="{C6706E0D-5C94-124C-894F-D299C68A63AF}"/>
              </a:ext>
            </a:extLst>
          </p:cNvPr>
          <p:cNvSpPr/>
          <p:nvPr/>
        </p:nvSpPr>
        <p:spPr>
          <a:xfrm>
            <a:off x="1130040" y="1286051"/>
            <a:ext cx="3143195" cy="416000"/>
          </a:xfrm>
          <a:prstGeom prst="round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bg2"/>
                  </a:solidFill>
                </a:ln>
                <a:solidFill>
                  <a:schemeClr val="bg2"/>
                </a:solidFill>
                <a:effectLst>
                  <a:outerShdw blurRad="38100" dist="19050" dir="2700000" algn="tl" rotWithShape="0">
                    <a:schemeClr val="dk1">
                      <a:alpha val="40000"/>
                    </a:schemeClr>
                  </a:outerShdw>
                </a:effectLst>
              </a:rPr>
              <a:t>INTRODUCTION</a:t>
            </a:r>
          </a:p>
        </p:txBody>
      </p:sp>
      <p:sp>
        <p:nvSpPr>
          <p:cNvPr id="19" name="Rounded Rectangle 18">
            <a:extLst>
              <a:ext uri="{FF2B5EF4-FFF2-40B4-BE49-F238E27FC236}">
                <a16:creationId xmlns:a16="http://schemas.microsoft.com/office/drawing/2014/main" id="{DA34B5B8-D627-81D1-21EC-72229EE6A16D}"/>
              </a:ext>
            </a:extLst>
          </p:cNvPr>
          <p:cNvSpPr/>
          <p:nvPr/>
        </p:nvSpPr>
        <p:spPr>
          <a:xfrm>
            <a:off x="1130040" y="1907650"/>
            <a:ext cx="3143195" cy="416000"/>
          </a:xfrm>
          <a:prstGeom prst="round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bg2"/>
                  </a:solidFill>
                </a:ln>
                <a:solidFill>
                  <a:schemeClr val="bg2"/>
                </a:solidFill>
              </a:rPr>
              <a:t>KPI’S USING EXCEL</a:t>
            </a:r>
          </a:p>
        </p:txBody>
      </p:sp>
      <p:sp>
        <p:nvSpPr>
          <p:cNvPr id="20" name="Rounded Rectangle 19">
            <a:extLst>
              <a:ext uri="{FF2B5EF4-FFF2-40B4-BE49-F238E27FC236}">
                <a16:creationId xmlns:a16="http://schemas.microsoft.com/office/drawing/2014/main" id="{1FEE4BB3-15C2-4BFE-6786-BD22E2433E19}"/>
              </a:ext>
            </a:extLst>
          </p:cNvPr>
          <p:cNvSpPr/>
          <p:nvPr/>
        </p:nvSpPr>
        <p:spPr>
          <a:xfrm>
            <a:off x="1130039" y="2571750"/>
            <a:ext cx="3143195" cy="416000"/>
          </a:xfrm>
          <a:prstGeom prst="roundRect">
            <a:avLst/>
          </a:prstGeom>
          <a:solidFill>
            <a:schemeClr val="tx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a:solidFill>
                    <a:schemeClr val="bg2"/>
                  </a:solidFill>
                </a:ln>
                <a:solidFill>
                  <a:schemeClr val="bg2"/>
                </a:solidFill>
              </a:rPr>
              <a:t>DASHBOARDS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39"/>
          <p:cNvSpPr txBox="1">
            <a:spLocks noGrp="1"/>
          </p:cNvSpPr>
          <p:nvPr>
            <p:ph type="title"/>
          </p:nvPr>
        </p:nvSpPr>
        <p:spPr>
          <a:xfrm>
            <a:off x="2506129" y="1167482"/>
            <a:ext cx="4131742" cy="66384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dk2"/>
                </a:solidFill>
              </a:rPr>
              <a:t>INTRODUCTION</a:t>
            </a:r>
            <a:endParaRPr dirty="0">
              <a:solidFill>
                <a:schemeClr val="dk2"/>
              </a:solidFill>
            </a:endParaRPr>
          </a:p>
        </p:txBody>
      </p:sp>
      <p:pic>
        <p:nvPicPr>
          <p:cNvPr id="391" name="Google Shape;391;p39"/>
          <p:cNvPicPr preferRelativeResize="0"/>
          <p:nvPr/>
        </p:nvPicPr>
        <p:blipFill rotWithShape="1">
          <a:blip r:embed="rId3">
            <a:alphaModFix/>
          </a:blip>
          <a:srcRect l="14693" t="11629" r="26319"/>
          <a:stretch/>
        </p:blipFill>
        <p:spPr>
          <a:xfrm>
            <a:off x="329874" y="1167482"/>
            <a:ext cx="1743600" cy="1743600"/>
          </a:xfrm>
          <a:prstGeom prst="rect">
            <a:avLst/>
          </a:prstGeom>
          <a:noFill/>
          <a:ln>
            <a:noFill/>
          </a:ln>
        </p:spPr>
      </p:pic>
      <p:pic>
        <p:nvPicPr>
          <p:cNvPr id="392" name="Google Shape;392;p39"/>
          <p:cNvPicPr preferRelativeResize="0"/>
          <p:nvPr/>
        </p:nvPicPr>
        <p:blipFill rotWithShape="1">
          <a:blip r:embed="rId4">
            <a:alphaModFix/>
          </a:blip>
          <a:srcRect l="22167" t="4329" r="22178" b="4338"/>
          <a:stretch/>
        </p:blipFill>
        <p:spPr>
          <a:xfrm>
            <a:off x="365424" y="3283222"/>
            <a:ext cx="1672500" cy="1655400"/>
          </a:xfrm>
          <a:prstGeom prst="ellipse">
            <a:avLst/>
          </a:prstGeom>
          <a:noFill/>
          <a:ln w="38100" cap="flat" cmpd="sng">
            <a:solidFill>
              <a:schemeClr val="dk2"/>
            </a:solidFill>
            <a:prstDash val="solid"/>
            <a:round/>
            <a:headEnd type="none" w="sm" len="sm"/>
            <a:tailEnd type="none" w="sm" len="sm"/>
          </a:ln>
        </p:spPr>
      </p:pic>
      <p:sp>
        <p:nvSpPr>
          <p:cNvPr id="3" name="Text Placeholder 2">
            <a:extLst>
              <a:ext uri="{FF2B5EF4-FFF2-40B4-BE49-F238E27FC236}">
                <a16:creationId xmlns:a16="http://schemas.microsoft.com/office/drawing/2014/main" id="{06BD70B8-1565-3E76-EBFF-6E0B94BDD706}"/>
              </a:ext>
            </a:extLst>
          </p:cNvPr>
          <p:cNvSpPr>
            <a:spLocks noGrp="1"/>
          </p:cNvSpPr>
          <p:nvPr>
            <p:ph type="body" idx="1"/>
          </p:nvPr>
        </p:nvSpPr>
        <p:spPr>
          <a:xfrm>
            <a:off x="2081839" y="1627822"/>
            <a:ext cx="4980322" cy="1283260"/>
          </a:xfrm>
        </p:spPr>
        <p:txBody>
          <a:bodyPr/>
          <a:lstStyle/>
          <a:p>
            <a:pPr>
              <a:buFont typeface="Wingdings" panose="05000000000000000000" pitchFamily="2" charset="2"/>
              <a:buChar char="Ø"/>
            </a:pPr>
            <a:r>
              <a:rPr lang="en-US" sz="1200" dirty="0"/>
              <a:t>Throughout the process of the project our team has analyzed the datasets provided to us, cleaned and queried them using tools like power query and SQL. Later we have focused on each KPI to project the results in the form of charts and dashboards. In the following slides we are going to showcase the same.</a:t>
            </a:r>
          </a:p>
        </p:txBody>
      </p:sp>
      <p:sp>
        <p:nvSpPr>
          <p:cNvPr id="9" name="TextBox 8">
            <a:extLst>
              <a:ext uri="{FF2B5EF4-FFF2-40B4-BE49-F238E27FC236}">
                <a16:creationId xmlns:a16="http://schemas.microsoft.com/office/drawing/2014/main" id="{17D72608-AB62-F04C-17CA-465088411E91}"/>
              </a:ext>
            </a:extLst>
          </p:cNvPr>
          <p:cNvSpPr txBox="1"/>
          <p:nvPr/>
        </p:nvSpPr>
        <p:spPr>
          <a:xfrm>
            <a:off x="2583711" y="2954182"/>
            <a:ext cx="787395" cy="369332"/>
          </a:xfrm>
          <a:prstGeom prst="rect">
            <a:avLst/>
          </a:prstGeom>
          <a:noFill/>
        </p:spPr>
        <p:txBody>
          <a:bodyPr wrap="none" rtlCol="0">
            <a:spAutoFit/>
          </a:bodyPr>
          <a:lstStyle/>
          <a:p>
            <a:r>
              <a:rPr lang="en-US" sz="1800" b="1" dirty="0">
                <a:solidFill>
                  <a:schemeClr val="bg2"/>
                </a:solidFill>
                <a:latin typeface="+mj-lt"/>
                <a:cs typeface="Al Tarikh" pitchFamily="2" charset="-78"/>
              </a:rPr>
              <a:t>KPI’S</a:t>
            </a:r>
            <a:endParaRPr lang="en-US" b="1" dirty="0">
              <a:solidFill>
                <a:schemeClr val="bg2"/>
              </a:solidFill>
              <a:latin typeface="+mj-lt"/>
              <a:cs typeface="Al Tarikh" pitchFamily="2" charset="-78"/>
            </a:endParaRPr>
          </a:p>
        </p:txBody>
      </p:sp>
      <p:sp>
        <p:nvSpPr>
          <p:cNvPr id="10" name="TextBox 9">
            <a:extLst>
              <a:ext uri="{FF2B5EF4-FFF2-40B4-BE49-F238E27FC236}">
                <a16:creationId xmlns:a16="http://schemas.microsoft.com/office/drawing/2014/main" id="{83BC5E67-A93F-88C7-FB96-221D73C53719}"/>
              </a:ext>
            </a:extLst>
          </p:cNvPr>
          <p:cNvSpPr txBox="1"/>
          <p:nvPr/>
        </p:nvSpPr>
        <p:spPr>
          <a:xfrm>
            <a:off x="2328530" y="3366614"/>
            <a:ext cx="5187639" cy="1615827"/>
          </a:xfrm>
          <a:prstGeom prst="rect">
            <a:avLst/>
          </a:prstGeom>
          <a:noFill/>
        </p:spPr>
        <p:txBody>
          <a:bodyPr wrap="none" rtlCol="0">
            <a:spAutoFit/>
          </a:bodyPr>
          <a:lstStyle/>
          <a:p>
            <a:pPr marL="342900" indent="-342900">
              <a:buFont typeface="Arial" panose="020B0604020202020204" pitchFamily="34" charset="0"/>
              <a:buChar char="•"/>
            </a:pPr>
            <a:r>
              <a:rPr lang="en-IN" sz="1100" dirty="0">
                <a:solidFill>
                  <a:schemeClr val="bg1"/>
                </a:solidFill>
                <a:latin typeface="+mj-lt"/>
              </a:rPr>
              <a:t>Year wise loan amount Stats</a:t>
            </a:r>
          </a:p>
          <a:p>
            <a:pPr marL="342900" indent="-342900">
              <a:buFont typeface="Arial" panose="020B0604020202020204" pitchFamily="34" charset="0"/>
              <a:buChar char="•"/>
            </a:pPr>
            <a:endParaRPr lang="en-IN" sz="1100" dirty="0">
              <a:solidFill>
                <a:schemeClr val="bg1"/>
              </a:solidFill>
              <a:latin typeface="+mj-lt"/>
            </a:endParaRPr>
          </a:p>
          <a:p>
            <a:pPr marL="342900" indent="-342900">
              <a:buFont typeface="Arial" panose="020B0604020202020204" pitchFamily="34" charset="0"/>
              <a:buChar char="•"/>
            </a:pPr>
            <a:r>
              <a:rPr lang="en-IN" sz="1100" dirty="0">
                <a:solidFill>
                  <a:schemeClr val="bg1"/>
                </a:solidFill>
                <a:latin typeface="+mj-lt"/>
              </a:rPr>
              <a:t>Grade and sub grade wise revol_bal</a:t>
            </a:r>
          </a:p>
          <a:p>
            <a:pPr marL="342900" indent="-342900">
              <a:buFont typeface="Arial" panose="020B0604020202020204" pitchFamily="34" charset="0"/>
              <a:buChar char="•"/>
            </a:pPr>
            <a:endParaRPr lang="en-IN" sz="1100" dirty="0">
              <a:solidFill>
                <a:schemeClr val="bg1"/>
              </a:solidFill>
              <a:latin typeface="+mj-lt"/>
            </a:endParaRPr>
          </a:p>
          <a:p>
            <a:pPr marL="342900" indent="-342900">
              <a:buFont typeface="Arial" panose="020B0604020202020204" pitchFamily="34" charset="0"/>
              <a:buChar char="•"/>
            </a:pPr>
            <a:r>
              <a:rPr lang="en-IN" sz="1100" dirty="0">
                <a:solidFill>
                  <a:schemeClr val="bg1"/>
                </a:solidFill>
                <a:latin typeface="+mj-lt"/>
              </a:rPr>
              <a:t>Total Payment for Verified Status Vs Total Payment for Non-Verified status</a:t>
            </a:r>
          </a:p>
          <a:p>
            <a:pPr marL="342900" indent="-342900">
              <a:buFont typeface="Arial" panose="020B0604020202020204" pitchFamily="34" charset="0"/>
              <a:buChar char="•"/>
            </a:pPr>
            <a:endParaRPr lang="en-IN" sz="1100" dirty="0">
              <a:solidFill>
                <a:schemeClr val="bg1"/>
              </a:solidFill>
              <a:latin typeface="+mj-lt"/>
            </a:endParaRPr>
          </a:p>
          <a:p>
            <a:pPr marL="342900" indent="-342900">
              <a:buFont typeface="Arial" panose="020B0604020202020204" pitchFamily="34" charset="0"/>
              <a:buChar char="•"/>
            </a:pPr>
            <a:r>
              <a:rPr lang="en-IN" sz="1100" dirty="0">
                <a:solidFill>
                  <a:schemeClr val="bg1"/>
                </a:solidFill>
                <a:latin typeface="+mj-lt"/>
              </a:rPr>
              <a:t>State wise and last_credit_pull_d wise loan status</a:t>
            </a:r>
          </a:p>
          <a:p>
            <a:pPr marL="342900" indent="-342900">
              <a:buFont typeface="Arial" panose="020B0604020202020204" pitchFamily="34" charset="0"/>
              <a:buChar char="•"/>
            </a:pPr>
            <a:endParaRPr lang="en-IN" sz="1100" dirty="0">
              <a:solidFill>
                <a:schemeClr val="bg1"/>
              </a:solidFill>
              <a:latin typeface="+mj-lt"/>
            </a:endParaRPr>
          </a:p>
          <a:p>
            <a:pPr marL="342900" indent="-342900">
              <a:buFont typeface="Arial" panose="020B0604020202020204" pitchFamily="34" charset="0"/>
              <a:buChar char="•"/>
            </a:pPr>
            <a:r>
              <a:rPr lang="en-IN" sz="1100" dirty="0">
                <a:solidFill>
                  <a:schemeClr val="bg1"/>
                </a:solidFill>
                <a:latin typeface="+mj-lt"/>
              </a:rPr>
              <a:t>Home ownership Vs last payment date stats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4C60D-4E58-1436-FCB9-37C4ABBE8DAB}"/>
              </a:ext>
            </a:extLst>
          </p:cNvPr>
          <p:cNvSpPr>
            <a:spLocks noGrp="1"/>
          </p:cNvSpPr>
          <p:nvPr>
            <p:ph type="title"/>
          </p:nvPr>
        </p:nvSpPr>
        <p:spPr>
          <a:xfrm>
            <a:off x="1776761" y="64291"/>
            <a:ext cx="5739161" cy="544034"/>
          </a:xfrm>
        </p:spPr>
        <p:txBody>
          <a:bodyPr/>
          <a:lstStyle/>
          <a:p>
            <a:r>
              <a:rPr lang="en-IN" sz="3200" dirty="0">
                <a:solidFill>
                  <a:schemeClr val="tx1"/>
                </a:solidFill>
                <a:latin typeface="+mj-lt"/>
              </a:rPr>
              <a:t>Year wise loan amount Stats</a:t>
            </a:r>
            <a:br>
              <a:rPr lang="en-IN" sz="3200" dirty="0">
                <a:solidFill>
                  <a:schemeClr val="tx1"/>
                </a:solidFill>
                <a:latin typeface="+mj-lt"/>
              </a:rPr>
            </a:br>
            <a:endParaRPr lang="en-US" sz="3200" dirty="0">
              <a:solidFill>
                <a:schemeClr val="tx1"/>
              </a:solidFill>
            </a:endParaRPr>
          </a:p>
        </p:txBody>
      </p:sp>
      <p:sp>
        <p:nvSpPr>
          <p:cNvPr id="3" name="Text Placeholder 2">
            <a:extLst>
              <a:ext uri="{FF2B5EF4-FFF2-40B4-BE49-F238E27FC236}">
                <a16:creationId xmlns:a16="http://schemas.microsoft.com/office/drawing/2014/main" id="{C246C309-62AF-E183-4933-94D037B7C3DF}"/>
              </a:ext>
            </a:extLst>
          </p:cNvPr>
          <p:cNvSpPr>
            <a:spLocks noGrp="1"/>
          </p:cNvSpPr>
          <p:nvPr>
            <p:ph type="body" idx="1"/>
          </p:nvPr>
        </p:nvSpPr>
        <p:spPr>
          <a:xfrm>
            <a:off x="1" y="991478"/>
            <a:ext cx="4386146" cy="4087731"/>
          </a:xfrm>
        </p:spPr>
        <p:txBody>
          <a:bodyPr/>
          <a:lstStyle/>
          <a:p>
            <a:pPr algn="l">
              <a:buFont typeface="Wingdings" panose="05000000000000000000" pitchFamily="2" charset="2"/>
              <a:buChar char="Ø"/>
            </a:pPr>
            <a:r>
              <a:rPr lang="en-US" sz="1100" b="1" i="0" dirty="0">
                <a:solidFill>
                  <a:schemeClr val="bg2">
                    <a:lumMod val="75000"/>
                  </a:schemeClr>
                </a:solidFill>
                <a:effectLst/>
                <a:latin typeface="Times New Roman" panose="02020603050405020304" pitchFamily="18" charset="0"/>
                <a:cs typeface="Times New Roman" panose="02020603050405020304" pitchFamily="18" charset="0"/>
              </a:rPr>
              <a:t>Data Setup:</a:t>
            </a:r>
            <a:endParaRPr lang="en-US" sz="1100" b="0" i="0" dirty="0">
              <a:solidFill>
                <a:schemeClr val="bg2">
                  <a:lumMod val="75000"/>
                </a:schemeClr>
              </a:solidFill>
              <a:effectLst/>
              <a:latin typeface="Times New Roman" panose="02020603050405020304" pitchFamily="18" charset="0"/>
              <a:cs typeface="Times New Roman" panose="02020603050405020304" pitchFamily="18" charset="0"/>
            </a:endParaRPr>
          </a:p>
          <a:p>
            <a:pPr marL="628650" lvl="1" indent="-171450">
              <a:buFont typeface="Wingdings" panose="05000000000000000000" pitchFamily="2" charset="2"/>
              <a:buChar char="§"/>
            </a:pPr>
            <a:r>
              <a:rPr lang="en-US" sz="1100" b="0" i="0" dirty="0">
                <a:solidFill>
                  <a:schemeClr val="tx2">
                    <a:lumMod val="50000"/>
                  </a:schemeClr>
                </a:solidFill>
                <a:effectLst/>
                <a:latin typeface="Times New Roman" panose="02020603050405020304" pitchFamily="18" charset="0"/>
                <a:cs typeface="Times New Roman" panose="02020603050405020304" pitchFamily="18" charset="0"/>
              </a:rPr>
              <a:t>Organize your loan data with columns for "Loan Amount" and "Year Issued".</a:t>
            </a:r>
          </a:p>
          <a:p>
            <a:pPr algn="l">
              <a:buFont typeface="Wingdings" panose="05000000000000000000" pitchFamily="2" charset="2"/>
              <a:buChar char="Ø"/>
            </a:pPr>
            <a:r>
              <a:rPr lang="en-US" sz="1100" b="1" i="0" dirty="0">
                <a:solidFill>
                  <a:schemeClr val="bg2">
                    <a:lumMod val="75000"/>
                  </a:schemeClr>
                </a:solidFill>
                <a:effectLst/>
                <a:latin typeface="Times New Roman" panose="02020603050405020304" pitchFamily="18" charset="0"/>
                <a:cs typeface="Times New Roman" panose="02020603050405020304" pitchFamily="18" charset="0"/>
              </a:rPr>
              <a:t>Create Pivot Table:</a:t>
            </a:r>
            <a:endParaRPr lang="en-US" sz="1100" b="0" i="0" dirty="0">
              <a:solidFill>
                <a:schemeClr val="bg2">
                  <a:lumMod val="75000"/>
                </a:schemeClr>
              </a:solidFill>
              <a:effectLst/>
              <a:latin typeface="Times New Roman" panose="02020603050405020304" pitchFamily="18" charset="0"/>
              <a:cs typeface="Times New Roman" panose="02020603050405020304" pitchFamily="18" charset="0"/>
            </a:endParaRPr>
          </a:p>
          <a:p>
            <a:pPr marL="742950" lvl="1" indent="-285750" algn="l">
              <a:buFont typeface="Wingdings" panose="05000000000000000000" pitchFamily="2" charset="2"/>
              <a:buChar char="§"/>
            </a:pPr>
            <a:r>
              <a:rPr lang="en-US" sz="1100" b="0" i="0" dirty="0">
                <a:solidFill>
                  <a:schemeClr val="tx2">
                    <a:lumMod val="50000"/>
                  </a:schemeClr>
                </a:solidFill>
                <a:effectLst/>
                <a:latin typeface="Times New Roman" panose="02020603050405020304" pitchFamily="18" charset="0"/>
                <a:cs typeface="Times New Roman" panose="02020603050405020304" pitchFamily="18" charset="0"/>
              </a:rPr>
              <a:t>Select your data.</a:t>
            </a:r>
          </a:p>
          <a:p>
            <a:pPr marL="742950" lvl="1" indent="-285750" algn="l">
              <a:buFont typeface="Wingdings" panose="05000000000000000000" pitchFamily="2" charset="2"/>
              <a:buChar char="§"/>
            </a:pPr>
            <a:r>
              <a:rPr lang="en-US" sz="1100" b="0" i="0" dirty="0">
                <a:solidFill>
                  <a:schemeClr val="tx2">
                    <a:lumMod val="50000"/>
                  </a:schemeClr>
                </a:solidFill>
                <a:effectLst/>
                <a:latin typeface="Times New Roman" panose="02020603050405020304" pitchFamily="18" charset="0"/>
                <a:cs typeface="Times New Roman" panose="02020603050405020304" pitchFamily="18" charset="0"/>
              </a:rPr>
              <a:t>Insert a Pivot Table.</a:t>
            </a:r>
          </a:p>
          <a:p>
            <a:pPr marL="742950" lvl="1" indent="-285750" algn="l">
              <a:buFont typeface="Wingdings" panose="05000000000000000000" pitchFamily="2" charset="2"/>
              <a:buChar char="§"/>
            </a:pPr>
            <a:r>
              <a:rPr lang="en-US" sz="1100" b="0" i="0" dirty="0">
                <a:solidFill>
                  <a:schemeClr val="tx2">
                    <a:lumMod val="50000"/>
                  </a:schemeClr>
                </a:solidFill>
                <a:effectLst/>
                <a:latin typeface="Times New Roman" panose="02020603050405020304" pitchFamily="18" charset="0"/>
                <a:cs typeface="Times New Roman" panose="02020603050405020304" pitchFamily="18" charset="0"/>
              </a:rPr>
              <a:t>Drag "Year Issued" to the Rows area.</a:t>
            </a:r>
          </a:p>
          <a:p>
            <a:pPr marL="628650" lvl="1" indent="-171450">
              <a:buFont typeface="Wingdings" panose="05000000000000000000" pitchFamily="2" charset="2"/>
              <a:buChar char="§"/>
            </a:pPr>
            <a:r>
              <a:rPr lang="en-US" sz="1100" b="0" i="0" dirty="0">
                <a:solidFill>
                  <a:schemeClr val="tx2">
                    <a:lumMod val="50000"/>
                  </a:schemeClr>
                </a:solidFill>
                <a:effectLst/>
                <a:latin typeface="Times New Roman" panose="02020603050405020304" pitchFamily="18" charset="0"/>
                <a:cs typeface="Times New Roman" panose="02020603050405020304" pitchFamily="18" charset="0"/>
              </a:rPr>
              <a:t>   Drag "Loan Amount" to the Values area.</a:t>
            </a:r>
          </a:p>
          <a:p>
            <a:pPr algn="l">
              <a:buFont typeface="Wingdings" panose="05000000000000000000" pitchFamily="2" charset="2"/>
              <a:buChar char="Ø"/>
            </a:pPr>
            <a:r>
              <a:rPr lang="en-US" sz="1100" b="1" i="0" dirty="0">
                <a:solidFill>
                  <a:schemeClr val="bg2">
                    <a:lumMod val="75000"/>
                  </a:schemeClr>
                </a:solidFill>
                <a:effectLst/>
                <a:latin typeface="Times New Roman" panose="02020603050405020304" pitchFamily="18" charset="0"/>
                <a:cs typeface="Times New Roman" panose="02020603050405020304" pitchFamily="18" charset="0"/>
              </a:rPr>
              <a:t>Calculate Stats:</a:t>
            </a:r>
            <a:endParaRPr lang="en-US" sz="1100" b="0" i="0" dirty="0">
              <a:solidFill>
                <a:schemeClr val="bg2">
                  <a:lumMod val="75000"/>
                </a:schemeClr>
              </a:solidFill>
              <a:effectLst/>
              <a:latin typeface="Times New Roman" panose="02020603050405020304" pitchFamily="18" charset="0"/>
              <a:cs typeface="Times New Roman" panose="02020603050405020304" pitchFamily="18" charset="0"/>
            </a:endParaRPr>
          </a:p>
          <a:p>
            <a:pPr marL="742950" lvl="1" indent="-285750" algn="l">
              <a:buFont typeface="Wingdings" panose="05000000000000000000" pitchFamily="2" charset="2"/>
              <a:buChar char="§"/>
            </a:pPr>
            <a:r>
              <a:rPr lang="en-US" sz="1100" b="0" i="0" dirty="0">
                <a:solidFill>
                  <a:schemeClr val="tx2">
                    <a:lumMod val="50000"/>
                  </a:schemeClr>
                </a:solidFill>
                <a:effectLst/>
                <a:latin typeface="Times New Roman" panose="02020603050405020304" pitchFamily="18" charset="0"/>
                <a:cs typeface="Times New Roman" panose="02020603050405020304" pitchFamily="18" charset="0"/>
              </a:rPr>
              <a:t>Right-click on any loan amount in the Pivot Table.</a:t>
            </a:r>
          </a:p>
          <a:p>
            <a:pPr marL="742950" lvl="1" indent="-285750" algn="l">
              <a:buFont typeface="Wingdings" panose="05000000000000000000" pitchFamily="2" charset="2"/>
              <a:buChar char="§"/>
            </a:pPr>
            <a:r>
              <a:rPr lang="en-US" sz="1100" b="0" i="0" dirty="0">
                <a:solidFill>
                  <a:schemeClr val="tx2">
                    <a:lumMod val="50000"/>
                  </a:schemeClr>
                </a:solidFill>
                <a:effectLst/>
                <a:latin typeface="Times New Roman" panose="02020603050405020304" pitchFamily="18" charset="0"/>
                <a:cs typeface="Times New Roman" panose="02020603050405020304" pitchFamily="18" charset="0"/>
              </a:rPr>
              <a:t>Choose "Summarize Values By" and select a calculation like "Sum" or "Average".</a:t>
            </a:r>
          </a:p>
          <a:p>
            <a:pPr algn="l">
              <a:buFont typeface="Wingdings" panose="05000000000000000000" pitchFamily="2" charset="2"/>
              <a:buChar char="Ø"/>
            </a:pPr>
            <a:r>
              <a:rPr lang="en-US" sz="1100" b="1" i="0" dirty="0">
                <a:solidFill>
                  <a:schemeClr val="bg2">
                    <a:lumMod val="75000"/>
                  </a:schemeClr>
                </a:solidFill>
                <a:effectLst/>
                <a:latin typeface="Times New Roman" panose="02020603050405020304" pitchFamily="18" charset="0"/>
                <a:cs typeface="Times New Roman" panose="02020603050405020304" pitchFamily="18" charset="0"/>
              </a:rPr>
              <a:t>Visualize Data :</a:t>
            </a:r>
            <a:endParaRPr lang="en-US" sz="1100" b="0" i="0" dirty="0">
              <a:solidFill>
                <a:schemeClr val="bg2">
                  <a:lumMod val="75000"/>
                </a:schemeClr>
              </a:solidFill>
              <a:effectLst/>
              <a:latin typeface="Times New Roman" panose="02020603050405020304" pitchFamily="18" charset="0"/>
              <a:cs typeface="Times New Roman" panose="02020603050405020304" pitchFamily="18" charset="0"/>
            </a:endParaRPr>
          </a:p>
          <a:p>
            <a:pPr marL="742950" lvl="1" indent="-285750" algn="l">
              <a:buFont typeface="Wingdings" panose="05000000000000000000" pitchFamily="2" charset="2"/>
              <a:buChar char="§"/>
            </a:pPr>
            <a:r>
              <a:rPr lang="en-US" sz="1100" b="0" i="0" dirty="0">
                <a:solidFill>
                  <a:schemeClr val="tx2">
                    <a:lumMod val="50000"/>
                  </a:schemeClr>
                </a:solidFill>
                <a:effectLst/>
                <a:latin typeface="Times New Roman" panose="02020603050405020304" pitchFamily="18" charset="0"/>
                <a:cs typeface="Times New Roman" panose="02020603050405020304" pitchFamily="18" charset="0"/>
              </a:rPr>
              <a:t>Create a chart like a bar or line chart to visualize the year-wise loan amounts.</a:t>
            </a:r>
          </a:p>
          <a:p>
            <a:pPr algn="l">
              <a:buFont typeface="Wingdings" panose="05000000000000000000" pitchFamily="2" charset="2"/>
              <a:buChar char="Ø"/>
            </a:pPr>
            <a:r>
              <a:rPr lang="en-US" sz="1100" b="1" i="0" dirty="0">
                <a:solidFill>
                  <a:schemeClr val="bg2">
                    <a:lumMod val="75000"/>
                  </a:schemeClr>
                </a:solidFill>
                <a:effectLst/>
                <a:latin typeface="Times New Roman" panose="02020603050405020304" pitchFamily="18" charset="0"/>
                <a:cs typeface="Times New Roman" panose="02020603050405020304" pitchFamily="18" charset="0"/>
              </a:rPr>
              <a:t>Interpret Results</a:t>
            </a:r>
            <a:r>
              <a:rPr lang="en-US" sz="1100" b="1" i="0" dirty="0">
                <a:solidFill>
                  <a:srgbClr val="374151"/>
                </a:solidFill>
                <a:effectLst/>
                <a:latin typeface="Times New Roman" panose="02020603050405020304" pitchFamily="18" charset="0"/>
                <a:cs typeface="Times New Roman" panose="02020603050405020304" pitchFamily="18" charset="0"/>
              </a:rPr>
              <a:t>:</a:t>
            </a:r>
            <a:endParaRPr lang="en-US" sz="1100" b="0" i="0" dirty="0">
              <a:solidFill>
                <a:srgbClr val="374151"/>
              </a:solidFill>
              <a:effectLst/>
              <a:latin typeface="Times New Roman" panose="02020603050405020304" pitchFamily="18" charset="0"/>
              <a:cs typeface="Times New Roman" panose="02020603050405020304" pitchFamily="18" charset="0"/>
            </a:endParaRPr>
          </a:p>
          <a:p>
            <a:pPr marL="742950" lvl="1" indent="-285750" algn="l">
              <a:buFont typeface="Wingdings" panose="05000000000000000000" pitchFamily="2" charset="2"/>
              <a:buChar char="§"/>
            </a:pPr>
            <a:r>
              <a:rPr lang="en-US" sz="1100" b="0" i="0" dirty="0">
                <a:solidFill>
                  <a:schemeClr val="tx2">
                    <a:lumMod val="50000"/>
                  </a:schemeClr>
                </a:solidFill>
                <a:effectLst/>
                <a:latin typeface="Times New Roman" panose="02020603050405020304" pitchFamily="18" charset="0"/>
                <a:cs typeface="Times New Roman" panose="02020603050405020304" pitchFamily="18" charset="0"/>
              </a:rPr>
              <a:t>Review the Pivot Table and chart to see how loan amounts change over the years.</a:t>
            </a:r>
          </a:p>
          <a:p>
            <a:pPr marL="742950" lvl="1" indent="-285750" algn="l">
              <a:buFont typeface="Wingdings" panose="05000000000000000000" pitchFamily="2" charset="2"/>
              <a:buChar char="§"/>
            </a:pPr>
            <a:r>
              <a:rPr lang="en-US" sz="1100" b="0" i="0" dirty="0">
                <a:solidFill>
                  <a:schemeClr val="tx2">
                    <a:lumMod val="50000"/>
                  </a:schemeClr>
                </a:solidFill>
                <a:effectLst/>
                <a:latin typeface="Times New Roman" panose="02020603050405020304" pitchFamily="18" charset="0"/>
                <a:cs typeface="Times New Roman" panose="02020603050405020304" pitchFamily="18" charset="0"/>
              </a:rPr>
              <a:t>Look for any noticeable trends or changes, which can help understand borrowing patterns over time.</a:t>
            </a:r>
          </a:p>
          <a:p>
            <a:pPr marL="139700" indent="0">
              <a:buNone/>
            </a:pPr>
            <a:endParaRPr lang="en-US" sz="1200" dirty="0"/>
          </a:p>
        </p:txBody>
      </p:sp>
      <p:graphicFrame>
        <p:nvGraphicFramePr>
          <p:cNvPr id="6" name="Chart 5">
            <a:extLst>
              <a:ext uri="{FF2B5EF4-FFF2-40B4-BE49-F238E27FC236}">
                <a16:creationId xmlns:a16="http://schemas.microsoft.com/office/drawing/2014/main" id="{18C774F0-BC03-4705-A1AE-8C7363EDFCDA}"/>
              </a:ext>
            </a:extLst>
          </p:cNvPr>
          <p:cNvGraphicFramePr>
            <a:graphicFrameLocks/>
          </p:cNvGraphicFramePr>
          <p:nvPr>
            <p:extLst>
              <p:ext uri="{D42A27DB-BD31-4B8C-83A1-F6EECF244321}">
                <p14:modId xmlns:p14="http://schemas.microsoft.com/office/powerpoint/2010/main" val="2668671109"/>
              </p:ext>
            </p:extLst>
          </p:nvPr>
        </p:nvGraphicFramePr>
        <p:xfrm>
          <a:off x="4572000" y="1086289"/>
          <a:ext cx="4482792" cy="297092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88193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144B9B-6054-DB77-ABA8-C734A3E79C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DB3707-D2BC-EF72-69CF-6C63ED4B7A56}"/>
              </a:ext>
            </a:extLst>
          </p:cNvPr>
          <p:cNvSpPr>
            <a:spLocks noGrp="1"/>
          </p:cNvSpPr>
          <p:nvPr>
            <p:ph type="title"/>
          </p:nvPr>
        </p:nvSpPr>
        <p:spPr>
          <a:xfrm>
            <a:off x="1776761" y="64291"/>
            <a:ext cx="5739161" cy="544034"/>
          </a:xfrm>
        </p:spPr>
        <p:txBody>
          <a:bodyPr/>
          <a:lstStyle/>
          <a:p>
            <a:br>
              <a:rPr lang="en-IN" sz="3200" dirty="0">
                <a:solidFill>
                  <a:schemeClr val="tx1"/>
                </a:solidFill>
                <a:latin typeface="+mj-lt"/>
              </a:rPr>
            </a:br>
            <a:endParaRPr lang="en-US" sz="3200" dirty="0">
              <a:solidFill>
                <a:schemeClr val="tx1"/>
              </a:solidFill>
            </a:endParaRPr>
          </a:p>
        </p:txBody>
      </p:sp>
      <p:sp>
        <p:nvSpPr>
          <p:cNvPr id="5" name="Text Placeholder 4">
            <a:extLst>
              <a:ext uri="{FF2B5EF4-FFF2-40B4-BE49-F238E27FC236}">
                <a16:creationId xmlns:a16="http://schemas.microsoft.com/office/drawing/2014/main" id="{D2DABD8E-3513-AAAB-C627-1C4BF52C2513}"/>
              </a:ext>
            </a:extLst>
          </p:cNvPr>
          <p:cNvSpPr>
            <a:spLocks noGrp="1"/>
          </p:cNvSpPr>
          <p:nvPr>
            <p:ph type="body" idx="1"/>
          </p:nvPr>
        </p:nvSpPr>
        <p:spPr>
          <a:xfrm>
            <a:off x="-74341" y="958320"/>
            <a:ext cx="4646341" cy="4185180"/>
          </a:xfrm>
        </p:spPr>
        <p:txBody>
          <a:bodyPr/>
          <a:lstStyle/>
          <a:p>
            <a:pPr>
              <a:buFont typeface="Wingdings" panose="05000000000000000000" pitchFamily="2" charset="2"/>
              <a:buChar char="Ø"/>
            </a:pPr>
            <a:r>
              <a:rPr lang="en-US" sz="1100" dirty="0">
                <a:solidFill>
                  <a:schemeClr val="bg2">
                    <a:lumMod val="75000"/>
                  </a:schemeClr>
                </a:solidFill>
                <a:latin typeface="Times New Roman" panose="02020603050405020304" pitchFamily="18" charset="0"/>
                <a:cs typeface="Times New Roman" panose="02020603050405020304" pitchFamily="18" charset="0"/>
              </a:rPr>
              <a:t>Data Setup:</a:t>
            </a:r>
          </a:p>
          <a:p>
            <a:pPr marL="742950" lvl="1" indent="-285750">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Ensure your loan data is organized in a table format with columns for "Grade", "Sub Grade", and "Revolving Balance (</a:t>
            </a:r>
            <a:r>
              <a:rPr lang="en-US" sz="1100" dirty="0" err="1">
                <a:solidFill>
                  <a:schemeClr val="tx2">
                    <a:lumMod val="50000"/>
                  </a:schemeClr>
                </a:solidFill>
                <a:latin typeface="Times New Roman" panose="02020603050405020304" pitchFamily="18" charset="0"/>
                <a:cs typeface="Times New Roman" panose="02020603050405020304" pitchFamily="18" charset="0"/>
              </a:rPr>
              <a:t>revol_bal</a:t>
            </a:r>
            <a:r>
              <a:rPr lang="en-US" sz="1100" dirty="0">
                <a:solidFill>
                  <a:schemeClr val="tx2">
                    <a:lumMod val="50000"/>
                  </a:schemeClr>
                </a:solidFill>
                <a:latin typeface="Times New Roman" panose="02020603050405020304" pitchFamily="18" charset="0"/>
                <a:cs typeface="Times New Roman" panose="02020603050405020304" pitchFamily="18" charset="0"/>
              </a:rPr>
              <a:t>)".</a:t>
            </a:r>
          </a:p>
          <a:p>
            <a:pPr>
              <a:buFont typeface="Wingdings" panose="05000000000000000000" pitchFamily="2" charset="2"/>
              <a:buChar char="Ø"/>
            </a:pPr>
            <a:r>
              <a:rPr lang="en-US" sz="1100" dirty="0">
                <a:solidFill>
                  <a:schemeClr val="bg2">
                    <a:lumMod val="75000"/>
                  </a:schemeClr>
                </a:solidFill>
                <a:latin typeface="Times New Roman" panose="02020603050405020304" pitchFamily="18" charset="0"/>
                <a:cs typeface="Times New Roman" panose="02020603050405020304" pitchFamily="18" charset="0"/>
              </a:rPr>
              <a:t>Create Pivot Table:</a:t>
            </a:r>
          </a:p>
          <a:p>
            <a:pPr marL="742950" lvl="1" indent="-285750">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Select your loan data.</a:t>
            </a:r>
          </a:p>
          <a:p>
            <a:pPr marL="742950" lvl="1" indent="-285750">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Insert a PivotTable.</a:t>
            </a:r>
          </a:p>
          <a:p>
            <a:pPr marL="742950" lvl="1" indent="-285750">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Drag "Grade" to the Rows area.</a:t>
            </a:r>
          </a:p>
          <a:p>
            <a:pPr marL="742950" lvl="1" indent="-285750">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Drag "Sub Grade" to the Rows area under "Grade".</a:t>
            </a:r>
          </a:p>
          <a:p>
            <a:pPr marL="742950" lvl="1" indent="-285750">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Drag "Revolving Balance" to the Values area.</a:t>
            </a:r>
          </a:p>
          <a:p>
            <a:pPr>
              <a:buFont typeface="Wingdings" panose="05000000000000000000" pitchFamily="2" charset="2"/>
              <a:buChar char="Ø"/>
            </a:pPr>
            <a:r>
              <a:rPr lang="en-US" sz="1100" dirty="0">
                <a:solidFill>
                  <a:schemeClr val="bg2">
                    <a:lumMod val="75000"/>
                  </a:schemeClr>
                </a:solidFill>
                <a:latin typeface="Times New Roman" panose="02020603050405020304" pitchFamily="18" charset="0"/>
                <a:cs typeface="Times New Roman" panose="02020603050405020304" pitchFamily="18" charset="0"/>
              </a:rPr>
              <a:t>Calculate Stats:</a:t>
            </a:r>
          </a:p>
          <a:p>
            <a:pPr marL="742950" lvl="1" indent="-285750">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Right-click on any "Revolving Balance" value in the Pivot Table.</a:t>
            </a:r>
          </a:p>
          <a:p>
            <a:pPr marL="742950" lvl="1" indent="-285750">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Choose "Summarize Values By" and select a calculation like "Sum" or "Average".</a:t>
            </a:r>
          </a:p>
          <a:p>
            <a:pPr>
              <a:buFont typeface="Wingdings" panose="05000000000000000000" pitchFamily="2" charset="2"/>
              <a:buChar char="Ø"/>
            </a:pPr>
            <a:r>
              <a:rPr lang="en-US" sz="1100" dirty="0">
                <a:solidFill>
                  <a:schemeClr val="bg2">
                    <a:lumMod val="75000"/>
                  </a:schemeClr>
                </a:solidFill>
                <a:latin typeface="Times New Roman" panose="02020603050405020304" pitchFamily="18" charset="0"/>
                <a:cs typeface="Times New Roman" panose="02020603050405020304" pitchFamily="18" charset="0"/>
              </a:rPr>
              <a:t>Interpret Results:</a:t>
            </a:r>
          </a:p>
          <a:p>
            <a:pPr marL="742950" lvl="1" indent="-285750">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Review the Pivot Table to see how revolving balances vary across different grades and subgrades.</a:t>
            </a:r>
          </a:p>
          <a:p>
            <a:pPr marL="742950" lvl="1" indent="-285750">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Look for patterns or discrepancies in revolving balances between different grades and subgrades, which can indicate varying levels of credit risk or borrower behavior.</a:t>
            </a:r>
          </a:p>
        </p:txBody>
      </p:sp>
      <p:sp>
        <p:nvSpPr>
          <p:cNvPr id="7" name="TextBox 6">
            <a:extLst>
              <a:ext uri="{FF2B5EF4-FFF2-40B4-BE49-F238E27FC236}">
                <a16:creationId xmlns:a16="http://schemas.microsoft.com/office/drawing/2014/main" id="{B38F0418-CD82-8EE6-9F46-A069837EF185}"/>
              </a:ext>
            </a:extLst>
          </p:cNvPr>
          <p:cNvSpPr txBox="1"/>
          <p:nvPr/>
        </p:nvSpPr>
        <p:spPr>
          <a:xfrm>
            <a:off x="1628078" y="131271"/>
            <a:ext cx="6133170" cy="954107"/>
          </a:xfrm>
          <a:prstGeom prst="rect">
            <a:avLst/>
          </a:prstGeom>
          <a:noFill/>
        </p:spPr>
        <p:txBody>
          <a:bodyPr wrap="square" rtlCol="0">
            <a:spAutoFit/>
          </a:bodyPr>
          <a:lstStyle/>
          <a:p>
            <a:r>
              <a:rPr lang="en-IN" sz="2800" dirty="0">
                <a:solidFill>
                  <a:schemeClr val="tx1"/>
                </a:solidFill>
                <a:latin typeface="+mj-lt"/>
              </a:rPr>
              <a:t>Grade and sub grade wise </a:t>
            </a:r>
            <a:r>
              <a:rPr lang="en-IN" sz="2800" dirty="0" err="1">
                <a:solidFill>
                  <a:schemeClr val="tx1"/>
                </a:solidFill>
                <a:latin typeface="+mj-lt"/>
              </a:rPr>
              <a:t>revol_bal</a:t>
            </a:r>
            <a:endParaRPr lang="en-IN" sz="2800" dirty="0">
              <a:solidFill>
                <a:schemeClr val="tx1"/>
              </a:solidFill>
              <a:latin typeface="+mj-lt"/>
            </a:endParaRPr>
          </a:p>
          <a:p>
            <a:endParaRPr lang="en-IN" sz="2800" dirty="0">
              <a:solidFill>
                <a:schemeClr val="tx1"/>
              </a:solidFill>
              <a:latin typeface="+mj-lt"/>
            </a:endParaRPr>
          </a:p>
        </p:txBody>
      </p:sp>
      <p:graphicFrame>
        <p:nvGraphicFramePr>
          <p:cNvPr id="8" name="Chart 7">
            <a:extLst>
              <a:ext uri="{FF2B5EF4-FFF2-40B4-BE49-F238E27FC236}">
                <a16:creationId xmlns:a16="http://schemas.microsoft.com/office/drawing/2014/main" id="{EFDC9379-68CB-4FDA-8BB5-7A49F4E4F7E9}"/>
              </a:ext>
            </a:extLst>
          </p:cNvPr>
          <p:cNvGraphicFramePr>
            <a:graphicFrameLocks/>
          </p:cNvGraphicFramePr>
          <p:nvPr>
            <p:extLst>
              <p:ext uri="{D42A27DB-BD31-4B8C-83A1-F6EECF244321}">
                <p14:modId xmlns:p14="http://schemas.microsoft.com/office/powerpoint/2010/main" val="620150742"/>
              </p:ext>
            </p:extLst>
          </p:nvPr>
        </p:nvGraphicFramePr>
        <p:xfrm>
          <a:off x="4646341" y="1210330"/>
          <a:ext cx="4430752" cy="272283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7693544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63A4-AA4B-5193-0F19-CEC569BC965C}"/>
              </a:ext>
            </a:extLst>
          </p:cNvPr>
          <p:cNvSpPr>
            <a:spLocks noGrp="1"/>
          </p:cNvSpPr>
          <p:nvPr>
            <p:ph type="title"/>
          </p:nvPr>
        </p:nvSpPr>
        <p:spPr>
          <a:xfrm>
            <a:off x="-102870" y="7653"/>
            <a:ext cx="9502140" cy="988115"/>
          </a:xfrm>
        </p:spPr>
        <p:txBody>
          <a:bodyPr/>
          <a:lstStyle/>
          <a:p>
            <a:pPr algn="ctr">
              <a:lnSpc>
                <a:spcPct val="150000"/>
              </a:lnSpc>
            </a:pPr>
            <a:r>
              <a:rPr lang="en-IN" sz="2000" dirty="0">
                <a:solidFill>
                  <a:schemeClr val="tx1"/>
                </a:solidFill>
                <a:latin typeface="+mj-lt"/>
              </a:rPr>
              <a:t>Total Payment for Verified Status Vs Total Payment for Non Verified Status</a:t>
            </a:r>
            <a:br>
              <a:rPr lang="en-IN" sz="2000" dirty="0">
                <a:latin typeface="+mj-lt"/>
              </a:rPr>
            </a:br>
            <a:endParaRPr lang="en-US" sz="2000" dirty="0"/>
          </a:p>
        </p:txBody>
      </p:sp>
      <p:sp>
        <p:nvSpPr>
          <p:cNvPr id="3" name="Text Placeholder 2">
            <a:extLst>
              <a:ext uri="{FF2B5EF4-FFF2-40B4-BE49-F238E27FC236}">
                <a16:creationId xmlns:a16="http://schemas.microsoft.com/office/drawing/2014/main" id="{CD1384B6-19AA-BBF4-6817-DB04463047D2}"/>
              </a:ext>
            </a:extLst>
          </p:cNvPr>
          <p:cNvSpPr>
            <a:spLocks noGrp="1"/>
          </p:cNvSpPr>
          <p:nvPr>
            <p:ph type="body" idx="1"/>
          </p:nvPr>
        </p:nvSpPr>
        <p:spPr>
          <a:xfrm>
            <a:off x="-179070" y="995768"/>
            <a:ext cx="5806440" cy="4008120"/>
          </a:xfrm>
        </p:spPr>
        <p:txBody>
          <a:bodyPr/>
          <a:lstStyle/>
          <a:p>
            <a:pPr algn="l">
              <a:buFont typeface="Wingdings" panose="05000000000000000000" pitchFamily="2" charset="2"/>
              <a:buChar char="Ø"/>
            </a:pPr>
            <a:r>
              <a:rPr lang="en-US" sz="1100" b="1" i="0" dirty="0">
                <a:solidFill>
                  <a:schemeClr val="bg2">
                    <a:lumMod val="75000"/>
                  </a:schemeClr>
                </a:solidFill>
                <a:effectLst/>
                <a:latin typeface="Times New Roman" panose="02020603050405020304" pitchFamily="18" charset="0"/>
                <a:cs typeface="Times New Roman" panose="02020603050405020304" pitchFamily="18" charset="0"/>
              </a:rPr>
              <a:t>Data Setup:</a:t>
            </a:r>
            <a:endParaRPr lang="en-US" sz="1100" b="0" i="0" dirty="0">
              <a:solidFill>
                <a:schemeClr val="bg2">
                  <a:lumMod val="75000"/>
                </a:schemeClr>
              </a:solidFill>
              <a:effectLst/>
              <a:latin typeface="Times New Roman" panose="02020603050405020304" pitchFamily="18" charset="0"/>
              <a:cs typeface="Times New Roman" panose="02020603050405020304" pitchFamily="18" charset="0"/>
            </a:endParaRP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Ensure your Excel sheet has columns for "Verification Status" and "Total Payment".</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Each row should represent a loan, with the corresponding verification status and total payment amount.</a:t>
            </a:r>
          </a:p>
          <a:p>
            <a:pPr algn="l">
              <a:buFont typeface="Wingdings" panose="05000000000000000000" pitchFamily="2" charset="2"/>
              <a:buChar char="Ø"/>
            </a:pPr>
            <a:r>
              <a:rPr lang="en-US" sz="1100" dirty="0">
                <a:solidFill>
                  <a:schemeClr val="bg2">
                    <a:lumMod val="75000"/>
                  </a:schemeClr>
                </a:solidFill>
                <a:latin typeface="Times New Roman" panose="02020603050405020304" pitchFamily="18" charset="0"/>
                <a:cs typeface="Times New Roman" panose="02020603050405020304" pitchFamily="18" charset="0"/>
              </a:rPr>
              <a:t>Creating a PivotTable:</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Select your loan data.</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Go to the "Insert" tab on the Excel </a:t>
            </a:r>
            <a:r>
              <a:rPr lang="en-US" sz="1100" dirty="0" err="1">
                <a:solidFill>
                  <a:schemeClr val="tx2">
                    <a:lumMod val="50000"/>
                  </a:schemeClr>
                </a:solidFill>
                <a:latin typeface="Times New Roman" panose="02020603050405020304" pitchFamily="18" charset="0"/>
                <a:cs typeface="Times New Roman" panose="02020603050405020304" pitchFamily="18" charset="0"/>
              </a:rPr>
              <a:t>ribbon.Click</a:t>
            </a:r>
            <a:r>
              <a:rPr lang="en-US" sz="1100" dirty="0">
                <a:solidFill>
                  <a:schemeClr val="tx2">
                    <a:lumMod val="50000"/>
                  </a:schemeClr>
                </a:solidFill>
                <a:latin typeface="Times New Roman" panose="02020603050405020304" pitchFamily="18" charset="0"/>
                <a:cs typeface="Times New Roman" panose="02020603050405020304" pitchFamily="18" charset="0"/>
              </a:rPr>
              <a:t> on "PivotTable" and choose where you want to place the PivotTable (e.g., a new worksheet).</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In the PivotTable Field List pane, drag the "Verification Status" field to the Rows </a:t>
            </a:r>
            <a:r>
              <a:rPr lang="en-US" sz="1100" dirty="0" err="1">
                <a:solidFill>
                  <a:schemeClr val="tx2">
                    <a:lumMod val="50000"/>
                  </a:schemeClr>
                </a:solidFill>
                <a:latin typeface="Times New Roman" panose="02020603050405020304" pitchFamily="18" charset="0"/>
                <a:cs typeface="Times New Roman" panose="02020603050405020304" pitchFamily="18" charset="0"/>
              </a:rPr>
              <a:t>area.Drag</a:t>
            </a:r>
            <a:r>
              <a:rPr lang="en-US" sz="1100" dirty="0">
                <a:solidFill>
                  <a:schemeClr val="tx2">
                    <a:lumMod val="50000"/>
                  </a:schemeClr>
                </a:solidFill>
                <a:latin typeface="Times New Roman" panose="02020603050405020304" pitchFamily="18" charset="0"/>
                <a:cs typeface="Times New Roman" panose="02020603050405020304" pitchFamily="18" charset="0"/>
              </a:rPr>
              <a:t> the "Total Payment" field to the Values area. This will automatically sum up the total payments for each verification status.</a:t>
            </a:r>
          </a:p>
          <a:p>
            <a:pPr algn="l">
              <a:buFont typeface="Wingdings" panose="05000000000000000000" pitchFamily="2" charset="2"/>
              <a:buChar char="Ø"/>
            </a:pPr>
            <a:r>
              <a:rPr lang="en-US" sz="1100" dirty="0">
                <a:solidFill>
                  <a:schemeClr val="bg2">
                    <a:lumMod val="75000"/>
                  </a:schemeClr>
                </a:solidFill>
                <a:latin typeface="Times New Roman" panose="02020603050405020304" pitchFamily="18" charset="0"/>
                <a:cs typeface="Times New Roman" panose="02020603050405020304" pitchFamily="18" charset="0"/>
              </a:rPr>
              <a:t>Interpreting Results:</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In the PivotTable, you'll see the total payments for "Verified" and "Non-Verified" statuses listed separately.</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You can easily compare the total payments for each verification status and see if there are any </a:t>
            </a:r>
            <a:r>
              <a:rPr lang="en-US" sz="1100" dirty="0" err="1">
                <a:solidFill>
                  <a:schemeClr val="tx2">
                    <a:lumMod val="50000"/>
                  </a:schemeClr>
                </a:solidFill>
                <a:latin typeface="Times New Roman" panose="02020603050405020304" pitchFamily="18" charset="0"/>
                <a:cs typeface="Times New Roman" panose="02020603050405020304" pitchFamily="18" charset="0"/>
              </a:rPr>
              <a:t>differences.This</a:t>
            </a:r>
            <a:r>
              <a:rPr lang="en-US" sz="1100" dirty="0">
                <a:solidFill>
                  <a:schemeClr val="tx2">
                    <a:lumMod val="50000"/>
                  </a:schemeClr>
                </a:solidFill>
                <a:latin typeface="Times New Roman" panose="02020603050405020304" pitchFamily="18" charset="0"/>
                <a:cs typeface="Times New Roman" panose="02020603050405020304" pitchFamily="18" charset="0"/>
              </a:rPr>
              <a:t> provides a clear overview of payment behavior based on verification status.</a:t>
            </a:r>
          </a:p>
          <a:p>
            <a:pPr>
              <a:buFont typeface="Wingdings" panose="05000000000000000000" pitchFamily="2" charset="2"/>
              <a:buChar char="§"/>
            </a:pPr>
            <a:endParaRPr lang="en-US" sz="1000" dirty="0"/>
          </a:p>
        </p:txBody>
      </p:sp>
      <p:graphicFrame>
        <p:nvGraphicFramePr>
          <p:cNvPr id="5" name="Chart 4">
            <a:extLst>
              <a:ext uri="{FF2B5EF4-FFF2-40B4-BE49-F238E27FC236}">
                <a16:creationId xmlns:a16="http://schemas.microsoft.com/office/drawing/2014/main" id="{F9500951-E6F2-4A9E-90C7-50667AE88238}"/>
              </a:ext>
            </a:extLst>
          </p:cNvPr>
          <p:cNvGraphicFramePr>
            <a:graphicFrameLocks/>
          </p:cNvGraphicFramePr>
          <p:nvPr>
            <p:extLst>
              <p:ext uri="{D42A27DB-BD31-4B8C-83A1-F6EECF244321}">
                <p14:modId xmlns:p14="http://schemas.microsoft.com/office/powerpoint/2010/main" val="4217893799"/>
              </p:ext>
            </p:extLst>
          </p:nvPr>
        </p:nvGraphicFramePr>
        <p:xfrm>
          <a:off x="5844540" y="1210330"/>
          <a:ext cx="3108849" cy="272283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699737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7EF42-BEB8-C312-C762-2E6B15A36023}"/>
              </a:ext>
            </a:extLst>
          </p:cNvPr>
          <p:cNvSpPr>
            <a:spLocks noGrp="1"/>
          </p:cNvSpPr>
          <p:nvPr>
            <p:ph type="title"/>
          </p:nvPr>
        </p:nvSpPr>
        <p:spPr>
          <a:xfrm>
            <a:off x="1038117" y="147265"/>
            <a:ext cx="7464005" cy="645215"/>
          </a:xfrm>
        </p:spPr>
        <p:txBody>
          <a:bodyPr anchor="t"/>
          <a:lstStyle/>
          <a:p>
            <a:r>
              <a:rPr lang="en-IN" sz="2400">
                <a:solidFill>
                  <a:schemeClr val="tx1"/>
                </a:solidFill>
                <a:latin typeface="+mj-lt"/>
              </a:rPr>
              <a:t>State wise and last_credit_pull_d wise loan status</a:t>
            </a:r>
            <a:br>
              <a:rPr lang="en-IN" sz="3600">
                <a:latin typeface="+mj-lt"/>
              </a:rPr>
            </a:br>
            <a:endParaRPr lang="en-US" dirty="0"/>
          </a:p>
        </p:txBody>
      </p:sp>
      <p:sp>
        <p:nvSpPr>
          <p:cNvPr id="3" name="Text Placeholder 2">
            <a:extLst>
              <a:ext uri="{FF2B5EF4-FFF2-40B4-BE49-F238E27FC236}">
                <a16:creationId xmlns:a16="http://schemas.microsoft.com/office/drawing/2014/main" id="{A64885A5-082B-99E1-726E-9BBDB06B9C67}"/>
              </a:ext>
            </a:extLst>
          </p:cNvPr>
          <p:cNvSpPr>
            <a:spLocks noGrp="1"/>
          </p:cNvSpPr>
          <p:nvPr>
            <p:ph type="body" idx="1"/>
          </p:nvPr>
        </p:nvSpPr>
        <p:spPr>
          <a:xfrm>
            <a:off x="-190501" y="861060"/>
            <a:ext cx="4899661" cy="4351020"/>
          </a:xfrm>
        </p:spPr>
        <p:txBody>
          <a:bodyPr/>
          <a:lstStyle/>
          <a:p>
            <a:pPr algn="l">
              <a:buFont typeface="Wingdings" panose="05000000000000000000" pitchFamily="2" charset="2"/>
              <a:buChar char="Ø"/>
            </a:pPr>
            <a:r>
              <a:rPr lang="en-US" sz="1100" dirty="0">
                <a:solidFill>
                  <a:schemeClr val="bg2">
                    <a:lumMod val="50000"/>
                  </a:schemeClr>
                </a:solidFill>
                <a:latin typeface="Times New Roman" panose="02020603050405020304" pitchFamily="18" charset="0"/>
                <a:cs typeface="Times New Roman" panose="02020603050405020304" pitchFamily="18" charset="0"/>
              </a:rPr>
              <a:t>Data Setup</a:t>
            </a:r>
            <a:r>
              <a:rPr lang="en-US" sz="1100" dirty="0">
                <a:solidFill>
                  <a:schemeClr val="tx2">
                    <a:lumMod val="50000"/>
                  </a:schemeClr>
                </a:solidFill>
                <a:latin typeface="Times New Roman" panose="02020603050405020304" pitchFamily="18" charset="0"/>
                <a:cs typeface="Times New Roman" panose="02020603050405020304" pitchFamily="18" charset="0"/>
              </a:rPr>
              <a:t>:</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Arrange your loan data in columns, with one column for "State", another for "Last Credit Pull Date", and a third for "Loan Status".</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Each row represents a loan, with details on the state, last credit pull date, and loan status.</a:t>
            </a:r>
          </a:p>
          <a:p>
            <a:pPr algn="l">
              <a:buFont typeface="Wingdings" panose="05000000000000000000" pitchFamily="2" charset="2"/>
              <a:buChar char="Ø"/>
            </a:pPr>
            <a:r>
              <a:rPr lang="en-US" sz="1100" dirty="0">
                <a:solidFill>
                  <a:schemeClr val="bg2">
                    <a:lumMod val="50000"/>
                  </a:schemeClr>
                </a:solidFill>
                <a:latin typeface="Times New Roman" panose="02020603050405020304" pitchFamily="18" charset="0"/>
                <a:cs typeface="Times New Roman" panose="02020603050405020304" pitchFamily="18" charset="0"/>
              </a:rPr>
              <a:t>Create a PivotTable</a:t>
            </a:r>
            <a:r>
              <a:rPr lang="en-US" sz="1100" dirty="0">
                <a:solidFill>
                  <a:schemeClr val="tx2">
                    <a:lumMod val="50000"/>
                  </a:schemeClr>
                </a:solidFill>
                <a:latin typeface="Times New Roman" panose="02020603050405020304" pitchFamily="18" charset="0"/>
                <a:cs typeface="Times New Roman" panose="02020603050405020304" pitchFamily="18" charset="0"/>
              </a:rPr>
              <a:t>:</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Select your loan data.</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Go to the "Insert" tab on the Excel </a:t>
            </a:r>
            <a:r>
              <a:rPr lang="en-US" sz="1100" dirty="0" err="1">
                <a:solidFill>
                  <a:schemeClr val="tx2">
                    <a:lumMod val="50000"/>
                  </a:schemeClr>
                </a:solidFill>
                <a:latin typeface="Times New Roman" panose="02020603050405020304" pitchFamily="18" charset="0"/>
                <a:cs typeface="Times New Roman" panose="02020603050405020304" pitchFamily="18" charset="0"/>
              </a:rPr>
              <a:t>ribbon.Click</a:t>
            </a:r>
            <a:r>
              <a:rPr lang="en-US" sz="1100" dirty="0">
                <a:solidFill>
                  <a:schemeClr val="tx2">
                    <a:lumMod val="50000"/>
                  </a:schemeClr>
                </a:solidFill>
                <a:latin typeface="Times New Roman" panose="02020603050405020304" pitchFamily="18" charset="0"/>
                <a:cs typeface="Times New Roman" panose="02020603050405020304" pitchFamily="18" charset="0"/>
              </a:rPr>
              <a:t> on "PivotTable" and choose where you want it (e.g., a new worksheet).</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Drag the "State" field to the Rows </a:t>
            </a:r>
            <a:r>
              <a:rPr lang="en-US" sz="1100" dirty="0" err="1">
                <a:solidFill>
                  <a:schemeClr val="tx2">
                    <a:lumMod val="50000"/>
                  </a:schemeClr>
                </a:solidFill>
                <a:latin typeface="Times New Roman" panose="02020603050405020304" pitchFamily="18" charset="0"/>
                <a:cs typeface="Times New Roman" panose="02020603050405020304" pitchFamily="18" charset="0"/>
              </a:rPr>
              <a:t>area.Drag</a:t>
            </a:r>
            <a:r>
              <a:rPr lang="en-US" sz="1100" dirty="0">
                <a:solidFill>
                  <a:schemeClr val="tx2">
                    <a:lumMod val="50000"/>
                  </a:schemeClr>
                </a:solidFill>
                <a:latin typeface="Times New Roman" panose="02020603050405020304" pitchFamily="18" charset="0"/>
                <a:cs typeface="Times New Roman" panose="02020603050405020304" pitchFamily="18" charset="0"/>
              </a:rPr>
              <a:t> the "Last Credit Pull Date" field to the Columns area.</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Drag the "Loan Status" field to the Values area. Excel will automatically count the number of loans for each state and credit pull date with different loan statuses.</a:t>
            </a:r>
          </a:p>
          <a:p>
            <a:pPr algn="l">
              <a:buFont typeface="Wingdings" panose="05000000000000000000" pitchFamily="2" charset="2"/>
              <a:buChar char="Ø"/>
            </a:pPr>
            <a:r>
              <a:rPr lang="en-US" sz="1100" dirty="0">
                <a:solidFill>
                  <a:schemeClr val="bg2">
                    <a:lumMod val="50000"/>
                  </a:schemeClr>
                </a:solidFill>
                <a:latin typeface="Times New Roman" panose="02020603050405020304" pitchFamily="18" charset="0"/>
                <a:cs typeface="Times New Roman" panose="02020603050405020304" pitchFamily="18" charset="0"/>
              </a:rPr>
              <a:t>Interpret Results</a:t>
            </a:r>
            <a:r>
              <a:rPr lang="en-US" sz="1100" dirty="0">
                <a:solidFill>
                  <a:schemeClr val="tx2">
                    <a:lumMod val="50000"/>
                  </a:schemeClr>
                </a:solidFill>
                <a:latin typeface="Times New Roman" panose="02020603050405020304" pitchFamily="18" charset="0"/>
                <a:cs typeface="Times New Roman" panose="02020603050405020304" pitchFamily="18" charset="0"/>
              </a:rPr>
              <a:t>:</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In the PivotTable, you'll see loan statuses categorized by state and last credit pull date.</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You can quickly see how many loans are in each status for each state and credit pull date.</a:t>
            </a:r>
          </a:p>
          <a:p>
            <a:pPr marL="742950" lvl="1" indent="-285750" algn="l">
              <a:buFont typeface="Wingdings" panose="05000000000000000000" pitchFamily="2" charset="2"/>
              <a:buChar char="§"/>
            </a:pPr>
            <a:r>
              <a:rPr lang="en-US" sz="1100" dirty="0">
                <a:solidFill>
                  <a:schemeClr val="tx2">
                    <a:lumMod val="50000"/>
                  </a:schemeClr>
                </a:solidFill>
                <a:latin typeface="Times New Roman" panose="02020603050405020304" pitchFamily="18" charset="0"/>
                <a:cs typeface="Times New Roman" panose="02020603050405020304" pitchFamily="18" charset="0"/>
              </a:rPr>
              <a:t>This helps you understand how loan statuses vary across different states and credit pull dates.</a:t>
            </a:r>
          </a:p>
          <a:p>
            <a:pPr>
              <a:buFont typeface="Wingdings" panose="05000000000000000000" pitchFamily="2" charset="2"/>
              <a:buChar char="§"/>
            </a:pPr>
            <a:endParaRPr lang="en-US" dirty="0"/>
          </a:p>
        </p:txBody>
      </p:sp>
      <p:graphicFrame>
        <p:nvGraphicFramePr>
          <p:cNvPr id="4" name="Chart 3">
            <a:extLst>
              <a:ext uri="{FF2B5EF4-FFF2-40B4-BE49-F238E27FC236}">
                <a16:creationId xmlns:a16="http://schemas.microsoft.com/office/drawing/2014/main" id="{EC5B77B7-19FB-4477-B208-C38FCA525C6B}"/>
              </a:ext>
            </a:extLst>
          </p:cNvPr>
          <p:cNvGraphicFramePr>
            <a:graphicFrameLocks/>
          </p:cNvGraphicFramePr>
          <p:nvPr>
            <p:extLst>
              <p:ext uri="{D42A27DB-BD31-4B8C-83A1-F6EECF244321}">
                <p14:modId xmlns:p14="http://schemas.microsoft.com/office/powerpoint/2010/main" val="1591203843"/>
              </p:ext>
            </p:extLst>
          </p:nvPr>
        </p:nvGraphicFramePr>
        <p:xfrm>
          <a:off x="4709160" y="1091373"/>
          <a:ext cx="4411979" cy="312839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459700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DA9BD-69DB-B52F-A78B-E23595E0A097}"/>
              </a:ext>
            </a:extLst>
          </p:cNvPr>
          <p:cNvSpPr>
            <a:spLocks noGrp="1"/>
          </p:cNvSpPr>
          <p:nvPr>
            <p:ph type="title"/>
          </p:nvPr>
        </p:nvSpPr>
        <p:spPr>
          <a:xfrm>
            <a:off x="198120" y="234945"/>
            <a:ext cx="8546045" cy="373380"/>
          </a:xfrm>
        </p:spPr>
        <p:txBody>
          <a:bodyPr anchor="ctr"/>
          <a:lstStyle/>
          <a:p>
            <a:pPr marL="342900" indent="-342900" algn="ctr"/>
            <a:br>
              <a:rPr lang="en-IN" sz="4000" dirty="0">
                <a:solidFill>
                  <a:schemeClr val="tx1">
                    <a:lumMod val="95000"/>
                  </a:schemeClr>
                </a:solidFill>
                <a:latin typeface="+mj-lt"/>
              </a:rPr>
            </a:br>
            <a:r>
              <a:rPr lang="en-IN" sz="2400" dirty="0">
                <a:solidFill>
                  <a:schemeClr val="tx1">
                    <a:lumMod val="95000"/>
                  </a:schemeClr>
                </a:solidFill>
                <a:latin typeface="+mj-lt"/>
              </a:rPr>
              <a:t>Home ownership Vs last payment date stats</a:t>
            </a:r>
            <a:br>
              <a:rPr lang="en-IN" sz="4000" dirty="0">
                <a:solidFill>
                  <a:schemeClr val="tx1">
                    <a:lumMod val="95000"/>
                  </a:schemeClr>
                </a:solidFill>
                <a:latin typeface="+mj-lt"/>
              </a:rPr>
            </a:br>
            <a:endParaRPr lang="en-US" sz="4000" dirty="0">
              <a:solidFill>
                <a:schemeClr val="tx1">
                  <a:lumMod val="95000"/>
                </a:schemeClr>
              </a:solidFill>
            </a:endParaRPr>
          </a:p>
        </p:txBody>
      </p:sp>
      <p:sp>
        <p:nvSpPr>
          <p:cNvPr id="7" name="Rectangle 3">
            <a:extLst>
              <a:ext uri="{FF2B5EF4-FFF2-40B4-BE49-F238E27FC236}">
                <a16:creationId xmlns:a16="http://schemas.microsoft.com/office/drawing/2014/main" id="{C7A9D5D1-F8E2-6351-98B5-560420F186D1}"/>
              </a:ext>
            </a:extLst>
          </p:cNvPr>
          <p:cNvSpPr>
            <a:spLocks noGrp="1" noChangeArrowheads="1"/>
          </p:cNvSpPr>
          <p:nvPr>
            <p:ph type="body" idx="1"/>
          </p:nvPr>
        </p:nvSpPr>
        <p:spPr bwMode="auto">
          <a:xfrm>
            <a:off x="91440" y="1087772"/>
            <a:ext cx="4297680" cy="364741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8375"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dirty="0">
                <a:solidFill>
                  <a:schemeClr val="bg2">
                    <a:lumMod val="50000"/>
                  </a:schemeClr>
                </a:solidFill>
                <a:latin typeface="Times New Roman" panose="02020603050405020304" pitchFamily="18" charset="0"/>
                <a:cs typeface="Times New Roman" panose="02020603050405020304" pitchFamily="18" charset="0"/>
              </a:rPr>
              <a:t>Data Setup</a:t>
            </a:r>
            <a:r>
              <a:rPr lang="en-US" altLang="en-US" dirty="0">
                <a:solidFill>
                  <a:schemeClr val="tx2">
                    <a:lumMod val="50000"/>
                  </a:schemeClr>
                </a:solidFill>
                <a:latin typeface="Times New Roman" panose="02020603050405020304" pitchFamily="18" charset="0"/>
                <a:cs typeface="Times New Roman" panose="02020603050405020304" pitchFamily="18" charset="0"/>
              </a:rPr>
              <a:t>:</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altLang="en-US" dirty="0">
                <a:solidFill>
                  <a:schemeClr val="tx2">
                    <a:lumMod val="50000"/>
                  </a:schemeClr>
                </a:solidFill>
                <a:latin typeface="Times New Roman" panose="02020603050405020304" pitchFamily="18" charset="0"/>
                <a:cs typeface="Times New Roman" panose="02020603050405020304" pitchFamily="18" charset="0"/>
              </a:rPr>
              <a:t>Organize your loan data with columns for "Home Ownership" and "Last Payment Date."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dirty="0">
                <a:solidFill>
                  <a:schemeClr val="bg2">
                    <a:lumMod val="50000"/>
                  </a:schemeClr>
                </a:solidFill>
                <a:latin typeface="Times New Roman" panose="02020603050405020304" pitchFamily="18" charset="0"/>
                <a:cs typeface="Times New Roman" panose="02020603050405020304" pitchFamily="18" charset="0"/>
              </a:rPr>
              <a:t>Create a PivotTable:</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altLang="en-US" dirty="0">
                <a:solidFill>
                  <a:schemeClr val="tx2">
                    <a:lumMod val="50000"/>
                  </a:schemeClr>
                </a:solidFill>
                <a:latin typeface="Times New Roman" panose="02020603050405020304" pitchFamily="18" charset="0"/>
                <a:cs typeface="Times New Roman" panose="02020603050405020304" pitchFamily="18" charset="0"/>
              </a:rPr>
              <a:t>Use Excel's PivotTable feature to count the number of loans for each combination of home ownership and last payment date.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dirty="0">
                <a:solidFill>
                  <a:schemeClr val="bg2">
                    <a:lumMod val="50000"/>
                  </a:schemeClr>
                </a:solidFill>
                <a:latin typeface="Times New Roman" panose="02020603050405020304" pitchFamily="18" charset="0"/>
                <a:cs typeface="Times New Roman" panose="02020603050405020304" pitchFamily="18" charset="0"/>
              </a:rPr>
              <a:t>Interpret Results:</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altLang="en-US" dirty="0">
                <a:solidFill>
                  <a:schemeClr val="tx2">
                    <a:lumMod val="50000"/>
                  </a:schemeClr>
                </a:solidFill>
                <a:latin typeface="Times New Roman" panose="02020603050405020304" pitchFamily="18" charset="0"/>
                <a:cs typeface="Times New Roman" panose="02020603050405020304" pitchFamily="18" charset="0"/>
              </a:rPr>
              <a:t>Review the PivotTable to see how many loans have different last payment dates for each home ownership category.</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altLang="en-US" dirty="0">
                <a:solidFill>
                  <a:schemeClr val="tx2">
                    <a:lumMod val="50000"/>
                  </a:schemeClr>
                </a:solidFill>
                <a:latin typeface="Times New Roman" panose="02020603050405020304" pitchFamily="18" charset="0"/>
                <a:cs typeface="Times New Roman" panose="02020603050405020304" pitchFamily="18" charset="0"/>
              </a:rPr>
              <a:t>This helps understand payment patterns based on home ownership status.</a:t>
            </a:r>
          </a:p>
          <a:p>
            <a:pPr marL="0" marR="0" lvl="0" indent="0" algn="l" defTabSz="914400" rtl="0" eaLnBrk="0" fontAlgn="base" latinLnBrk="0" hangingPunct="0">
              <a:lnSpc>
                <a:spcPct val="100000"/>
              </a:lnSpc>
              <a:spcBef>
                <a:spcPct val="0"/>
              </a:spcBef>
              <a:spcAft>
                <a:spcPct val="0"/>
              </a:spcAft>
              <a:buClrTx/>
              <a:buSzTx/>
              <a:buFontTx/>
              <a:buNone/>
              <a:tabLst/>
            </a:pPr>
            <a:br>
              <a:rPr lang="en-US" altLang="en-US" dirty="0">
                <a:solidFill>
                  <a:schemeClr val="tx2">
                    <a:lumMod val="50000"/>
                  </a:schemeClr>
                </a:solidFill>
                <a:latin typeface="Söhne"/>
              </a:rPr>
            </a:br>
            <a:endParaRPr lang="en-US" altLang="en-US" dirty="0">
              <a:solidFill>
                <a:schemeClr val="tx2">
                  <a:lumMod val="50000"/>
                </a:schemeClr>
              </a:solidFill>
              <a:latin typeface="Söhne"/>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b="0" i="0" u="none" strike="noStrike" cap="none" normalizeH="0" baseline="0" dirty="0">
              <a:ln>
                <a:noFill/>
              </a:ln>
              <a:solidFill>
                <a:srgbClr val="000000"/>
              </a:solidFill>
              <a:effectLst/>
              <a:latin typeface="Söhne"/>
            </a:endParaRPr>
          </a:p>
        </p:txBody>
      </p:sp>
      <p:graphicFrame>
        <p:nvGraphicFramePr>
          <p:cNvPr id="8" name="Chart 7">
            <a:extLst>
              <a:ext uri="{FF2B5EF4-FFF2-40B4-BE49-F238E27FC236}">
                <a16:creationId xmlns:a16="http://schemas.microsoft.com/office/drawing/2014/main" id="{6E1802AD-4F6F-4E39-9E16-F2B0ABCF6B78}"/>
              </a:ext>
            </a:extLst>
          </p:cNvPr>
          <p:cNvGraphicFramePr>
            <a:graphicFrameLocks/>
          </p:cNvGraphicFramePr>
          <p:nvPr>
            <p:extLst>
              <p:ext uri="{D42A27DB-BD31-4B8C-83A1-F6EECF244321}">
                <p14:modId xmlns:p14="http://schemas.microsoft.com/office/powerpoint/2010/main" val="2160978993"/>
              </p:ext>
            </p:extLst>
          </p:nvPr>
        </p:nvGraphicFramePr>
        <p:xfrm>
          <a:off x="4496021" y="1087772"/>
          <a:ext cx="4556539" cy="308877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019431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86021C8-6F9F-D5E5-DD1F-D0FA727CE284}"/>
              </a:ext>
            </a:extLst>
          </p:cNvPr>
          <p:cNvSpPr>
            <a:spLocks noGrp="1"/>
          </p:cNvSpPr>
          <p:nvPr>
            <p:ph type="title"/>
          </p:nvPr>
        </p:nvSpPr>
        <p:spPr>
          <a:xfrm>
            <a:off x="624715" y="93925"/>
            <a:ext cx="7799285" cy="607115"/>
          </a:xfrm>
        </p:spPr>
        <p:txBody>
          <a:bodyPr/>
          <a:lstStyle/>
          <a:p>
            <a:pPr algn="ctr"/>
            <a:r>
              <a:rPr lang="en-US" sz="4000" dirty="0">
                <a:solidFill>
                  <a:schemeClr val="tx1"/>
                </a:solidFill>
              </a:rPr>
              <a:t>DASHBOARD USING EXCEL</a:t>
            </a:r>
          </a:p>
        </p:txBody>
      </p:sp>
      <p:pic>
        <p:nvPicPr>
          <p:cNvPr id="23" name="Graphic 22">
            <a:extLst>
              <a:ext uri="{FF2B5EF4-FFF2-40B4-BE49-F238E27FC236}">
                <a16:creationId xmlns:a16="http://schemas.microsoft.com/office/drawing/2014/main" id="{A4330BAD-1CB6-B014-DF9C-582507F56EE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530" y="864077"/>
            <a:ext cx="9044940" cy="4274820"/>
          </a:xfrm>
          <a:prstGeom prst="rect">
            <a:avLst/>
          </a:prstGeom>
        </p:spPr>
      </p:pic>
    </p:spTree>
    <p:extLst>
      <p:ext uri="{BB962C8B-B14F-4D97-AF65-F5344CB8AC3E}">
        <p14:creationId xmlns:p14="http://schemas.microsoft.com/office/powerpoint/2010/main" val="180911632"/>
      </p:ext>
    </p:extLst>
  </p:cSld>
  <p:clrMapOvr>
    <a:masterClrMapping/>
  </p:clrMapOvr>
</p:sld>
</file>

<file path=ppt/theme/theme1.xml><?xml version="1.0" encoding="utf-8"?>
<a:theme xmlns:a="http://schemas.openxmlformats.org/drawingml/2006/main" name="Bank Loan Proposal by Slidesgo">
  <a:themeElements>
    <a:clrScheme name="Simple Light">
      <a:dk1>
        <a:srgbClr val="FFFFFF"/>
      </a:dk1>
      <a:lt1>
        <a:srgbClr val="5680BC"/>
      </a:lt1>
      <a:dk2>
        <a:srgbClr val="6BBD9B"/>
      </a:dk2>
      <a:lt2>
        <a:srgbClr val="9BBEEE"/>
      </a:lt2>
      <a:accent1>
        <a:srgbClr val="EFEFEF"/>
      </a:accent1>
      <a:accent2>
        <a:srgbClr val="FFFFFF"/>
      </a:accent2>
      <a:accent3>
        <a:srgbClr val="FFFFFF"/>
      </a:accent3>
      <a:accent4>
        <a:srgbClr val="FFFFFF"/>
      </a:accent4>
      <a:accent5>
        <a:srgbClr val="FFFFFF"/>
      </a:accent5>
      <a:accent6>
        <a:srgbClr val="FFFFFF"/>
      </a:accent6>
      <a:hlink>
        <a:srgbClr val="5680B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57</TotalTime>
  <Words>1011</Words>
  <Application>Microsoft Macintosh PowerPoint</Application>
  <PresentationFormat>On-screen Show (16:9)</PresentationFormat>
  <Paragraphs>107</Paragraphs>
  <Slides>10</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Lexend Deca</vt:lpstr>
      <vt:lpstr>Wingdings</vt:lpstr>
      <vt:lpstr>Bebas Neue</vt:lpstr>
      <vt:lpstr>Söhne</vt:lpstr>
      <vt:lpstr>verdana</vt:lpstr>
      <vt:lpstr>Arial</vt:lpstr>
      <vt:lpstr>Inter</vt:lpstr>
      <vt:lpstr>Times New Roman</vt:lpstr>
      <vt:lpstr>Bank Loan Proposal by Slidesgo</vt:lpstr>
      <vt:lpstr>P349 BANK Analytics </vt:lpstr>
      <vt:lpstr>1</vt:lpstr>
      <vt:lpstr>INTRODUCTION</vt:lpstr>
      <vt:lpstr>Year wise loan amount Stats </vt:lpstr>
      <vt:lpstr> </vt:lpstr>
      <vt:lpstr>Total Payment for Verified Status Vs Total Payment for Non Verified Status </vt:lpstr>
      <vt:lpstr>State wise and last_credit_pull_d wise loan status </vt:lpstr>
      <vt:lpstr> Home ownership Vs last payment date stats </vt:lpstr>
      <vt:lpstr>DASHBOARD USING EXCEL</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P349 BANK Analytics </dc:title>
  <dc:creator>Navya Sri</dc:creator>
  <cp:lastModifiedBy>Prashnnsa Ananthoj</cp:lastModifiedBy>
  <cp:revision>5</cp:revision>
  <dcterms:modified xsi:type="dcterms:W3CDTF">2024-02-09T11:57:36Z</dcterms:modified>
</cp:coreProperties>
</file>